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notesMasterIdLst>
    <p:notesMasterId r:id="rId99"/>
  </p:notesMasterIdLst>
  <p:handoutMasterIdLst>
    <p:handoutMasterId r:id="rId100"/>
  </p:handoutMasterIdLst>
  <p:sldIdLst>
    <p:sldId id="256" r:id="rId2"/>
    <p:sldId id="483" r:id="rId3"/>
    <p:sldId id="381" r:id="rId4"/>
    <p:sldId id="383" r:id="rId5"/>
    <p:sldId id="382" r:id="rId6"/>
    <p:sldId id="384" r:id="rId7"/>
    <p:sldId id="385" r:id="rId8"/>
    <p:sldId id="458" r:id="rId9"/>
    <p:sldId id="487" r:id="rId10"/>
    <p:sldId id="488" r:id="rId11"/>
    <p:sldId id="489" r:id="rId12"/>
    <p:sldId id="490" r:id="rId13"/>
    <p:sldId id="491" r:id="rId14"/>
    <p:sldId id="492" r:id="rId15"/>
    <p:sldId id="386" r:id="rId16"/>
    <p:sldId id="387" r:id="rId17"/>
    <p:sldId id="327" r:id="rId18"/>
    <p:sldId id="388" r:id="rId19"/>
    <p:sldId id="390" r:id="rId20"/>
    <p:sldId id="389" r:id="rId21"/>
    <p:sldId id="391" r:id="rId22"/>
    <p:sldId id="392" r:id="rId23"/>
    <p:sldId id="393" r:id="rId24"/>
    <p:sldId id="395" r:id="rId25"/>
    <p:sldId id="399" r:id="rId26"/>
    <p:sldId id="400" r:id="rId27"/>
    <p:sldId id="401" r:id="rId28"/>
    <p:sldId id="402" r:id="rId29"/>
    <p:sldId id="404" r:id="rId30"/>
    <p:sldId id="403" r:id="rId31"/>
    <p:sldId id="405" r:id="rId32"/>
    <p:sldId id="493" r:id="rId33"/>
    <p:sldId id="406" r:id="rId34"/>
    <p:sldId id="407" r:id="rId35"/>
    <p:sldId id="408" r:id="rId36"/>
    <p:sldId id="409" r:id="rId37"/>
    <p:sldId id="411" r:id="rId38"/>
    <p:sldId id="412" r:id="rId39"/>
    <p:sldId id="413" r:id="rId40"/>
    <p:sldId id="414" r:id="rId41"/>
    <p:sldId id="415" r:id="rId42"/>
    <p:sldId id="416" r:id="rId43"/>
    <p:sldId id="417" r:id="rId44"/>
    <p:sldId id="418" r:id="rId45"/>
    <p:sldId id="419" r:id="rId46"/>
    <p:sldId id="420" r:id="rId47"/>
    <p:sldId id="421" r:id="rId48"/>
    <p:sldId id="422" r:id="rId49"/>
    <p:sldId id="423" r:id="rId50"/>
    <p:sldId id="424" r:id="rId51"/>
    <p:sldId id="425" r:id="rId52"/>
    <p:sldId id="426" r:id="rId53"/>
    <p:sldId id="427" r:id="rId54"/>
    <p:sldId id="428" r:id="rId55"/>
    <p:sldId id="429" r:id="rId56"/>
    <p:sldId id="430" r:id="rId57"/>
    <p:sldId id="431" r:id="rId58"/>
    <p:sldId id="432" r:id="rId59"/>
    <p:sldId id="433" r:id="rId60"/>
    <p:sldId id="434" r:id="rId61"/>
    <p:sldId id="435" r:id="rId62"/>
    <p:sldId id="436" r:id="rId63"/>
    <p:sldId id="437" r:id="rId64"/>
    <p:sldId id="438" r:id="rId65"/>
    <p:sldId id="439" r:id="rId66"/>
    <p:sldId id="440" r:id="rId67"/>
    <p:sldId id="441" r:id="rId68"/>
    <p:sldId id="442" r:id="rId69"/>
    <p:sldId id="443" r:id="rId70"/>
    <p:sldId id="445" r:id="rId71"/>
    <p:sldId id="446" r:id="rId72"/>
    <p:sldId id="447" r:id="rId73"/>
    <p:sldId id="448" r:id="rId74"/>
    <p:sldId id="449" r:id="rId75"/>
    <p:sldId id="450" r:id="rId76"/>
    <p:sldId id="451" r:id="rId77"/>
    <p:sldId id="452" r:id="rId78"/>
    <p:sldId id="484" r:id="rId79"/>
    <p:sldId id="485" r:id="rId80"/>
    <p:sldId id="456" r:id="rId81"/>
    <p:sldId id="457" r:id="rId82"/>
    <p:sldId id="467" r:id="rId83"/>
    <p:sldId id="468" r:id="rId84"/>
    <p:sldId id="469" r:id="rId85"/>
    <p:sldId id="470" r:id="rId86"/>
    <p:sldId id="471" r:id="rId87"/>
    <p:sldId id="472" r:id="rId88"/>
    <p:sldId id="473" r:id="rId89"/>
    <p:sldId id="474" r:id="rId90"/>
    <p:sldId id="476" r:id="rId91"/>
    <p:sldId id="477" r:id="rId92"/>
    <p:sldId id="478" r:id="rId93"/>
    <p:sldId id="479" r:id="rId94"/>
    <p:sldId id="480" r:id="rId95"/>
    <p:sldId id="481" r:id="rId96"/>
    <p:sldId id="482" r:id="rId97"/>
    <p:sldId id="486" r:id="rId9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5ABF2CC-5131-4FE3-A294-3D1D01123EFD}">
          <p14:sldIdLst>
            <p14:sldId id="256"/>
            <p14:sldId id="483"/>
            <p14:sldId id="381"/>
            <p14:sldId id="383"/>
            <p14:sldId id="382"/>
            <p14:sldId id="384"/>
            <p14:sldId id="385"/>
            <p14:sldId id="458"/>
            <p14:sldId id="487"/>
            <p14:sldId id="488"/>
            <p14:sldId id="489"/>
            <p14:sldId id="490"/>
            <p14:sldId id="491"/>
            <p14:sldId id="492"/>
            <p14:sldId id="386"/>
            <p14:sldId id="387"/>
            <p14:sldId id="327"/>
            <p14:sldId id="388"/>
            <p14:sldId id="390"/>
            <p14:sldId id="389"/>
            <p14:sldId id="391"/>
            <p14:sldId id="392"/>
            <p14:sldId id="393"/>
            <p14:sldId id="395"/>
            <p14:sldId id="399"/>
            <p14:sldId id="400"/>
            <p14:sldId id="401"/>
            <p14:sldId id="402"/>
            <p14:sldId id="404"/>
            <p14:sldId id="403"/>
            <p14:sldId id="405"/>
            <p14:sldId id="493"/>
            <p14:sldId id="406"/>
            <p14:sldId id="407"/>
            <p14:sldId id="408"/>
            <p14:sldId id="409"/>
            <p14:sldId id="411"/>
            <p14:sldId id="412"/>
            <p14:sldId id="413"/>
            <p14:sldId id="414"/>
            <p14:sldId id="415"/>
            <p14:sldId id="416"/>
            <p14:sldId id="417"/>
            <p14:sldId id="418"/>
            <p14:sldId id="419"/>
            <p14:sldId id="420"/>
            <p14:sldId id="421"/>
            <p14:sldId id="422"/>
            <p14:sldId id="423"/>
            <p14:sldId id="424"/>
            <p14:sldId id="425"/>
            <p14:sldId id="426"/>
            <p14:sldId id="427"/>
            <p14:sldId id="428"/>
            <p14:sldId id="429"/>
            <p14:sldId id="430"/>
            <p14:sldId id="431"/>
            <p14:sldId id="432"/>
            <p14:sldId id="433"/>
            <p14:sldId id="434"/>
            <p14:sldId id="435"/>
            <p14:sldId id="436"/>
            <p14:sldId id="437"/>
            <p14:sldId id="438"/>
            <p14:sldId id="439"/>
            <p14:sldId id="440"/>
            <p14:sldId id="441"/>
            <p14:sldId id="442"/>
            <p14:sldId id="443"/>
            <p14:sldId id="445"/>
            <p14:sldId id="446"/>
            <p14:sldId id="447"/>
            <p14:sldId id="448"/>
            <p14:sldId id="449"/>
            <p14:sldId id="450"/>
            <p14:sldId id="451"/>
            <p14:sldId id="452"/>
            <p14:sldId id="484"/>
            <p14:sldId id="485"/>
            <p14:sldId id="456"/>
            <p14:sldId id="457"/>
            <p14:sldId id="467"/>
            <p14:sldId id="468"/>
            <p14:sldId id="469"/>
            <p14:sldId id="470"/>
            <p14:sldId id="471"/>
            <p14:sldId id="472"/>
            <p14:sldId id="473"/>
            <p14:sldId id="474"/>
            <p14:sldId id="476"/>
            <p14:sldId id="477"/>
            <p14:sldId id="478"/>
            <p14:sldId id="479"/>
            <p14:sldId id="480"/>
            <p14:sldId id="481"/>
            <p14:sldId id="482"/>
            <p14:sldId id="486"/>
          </p14:sldIdLst>
        </p14:section>
        <p14:section name="Untitled Section" id="{CAC20F18-8E30-4ADF-9FD5-F23337326FF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E1F4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24" autoAdjust="0"/>
    <p:restoredTop sz="94660"/>
  </p:normalViewPr>
  <p:slideViewPr>
    <p:cSldViewPr>
      <p:cViewPr varScale="1">
        <p:scale>
          <a:sx n="81" d="100"/>
          <a:sy n="81" d="100"/>
        </p:scale>
        <p:origin x="974"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017E83-C612-4B98-AB51-6D55ECC3E206}" type="doc">
      <dgm:prSet loTypeId="urn:microsoft.com/office/officeart/2005/8/layout/orgChart1" loCatId="hierarchy" qsTypeId="urn:microsoft.com/office/officeart/2005/8/quickstyle/simple1" qsCatId="simple" csTypeId="urn:microsoft.com/office/officeart/2005/8/colors/accent2_1" csCatId="accent2" phldr="1"/>
      <dgm:spPr/>
    </dgm:pt>
    <dgm:pt modelId="{21286562-0723-4A0C-A573-773244571C6A}">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2800" b="1" i="0" u="none" strike="noStrike" cap="none" normalizeH="0" baseline="0" dirty="0">
              <a:ln/>
              <a:effectLst/>
              <a:latin typeface="Arial" pitchFamily="34" charset="0"/>
              <a:cs typeface="B Nazanin" panose="00000400000000000000" pitchFamily="2" charset="-78"/>
            </a:rPr>
            <a:t> اصول بودجه </a:t>
          </a:r>
          <a:endParaRPr kumimoji="0" lang="en-US" sz="2800" b="1" i="0" u="none" strike="noStrike" cap="none" normalizeH="0" baseline="0" dirty="0">
            <a:ln/>
            <a:effectLst/>
            <a:latin typeface="Arial" pitchFamily="34" charset="0"/>
            <a:cs typeface="B Nazanin" panose="00000400000000000000" pitchFamily="2" charset="-78"/>
          </a:endParaRPr>
        </a:p>
      </dgm:t>
    </dgm:pt>
    <dgm:pt modelId="{26C7330E-9700-4CC6-9FC4-5875CE269EA3}" type="parTrans" cxnId="{BC98FD75-57B8-4B9B-8BB6-B26D690110B4}">
      <dgm:prSet/>
      <dgm:spPr/>
      <dgm:t>
        <a:bodyPr/>
        <a:lstStyle/>
        <a:p>
          <a:pPr rtl="1"/>
          <a:endParaRPr lang="fa-IR"/>
        </a:p>
      </dgm:t>
    </dgm:pt>
    <dgm:pt modelId="{80063626-9D2D-46D6-8C68-AD94FC3476AA}" type="sibTrans" cxnId="{BC98FD75-57B8-4B9B-8BB6-B26D690110B4}">
      <dgm:prSet/>
      <dgm:spPr/>
      <dgm:t>
        <a:bodyPr/>
        <a:lstStyle/>
        <a:p>
          <a:pPr rtl="1"/>
          <a:endParaRPr lang="fa-IR"/>
        </a:p>
      </dgm:t>
    </dgm:pt>
    <dgm:pt modelId="{6F4B4D01-97B8-4AF1-A1FB-3119E3D86C06}">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تعادل</a:t>
          </a:r>
          <a:endParaRPr kumimoji="0" lang="en-US" sz="1600" b="1" i="0" u="none" strike="noStrike" cap="none" normalizeH="0" baseline="0" dirty="0">
            <a:ln/>
            <a:effectLst/>
            <a:latin typeface="Arial" pitchFamily="34" charset="0"/>
            <a:cs typeface="B Nazanin" panose="00000400000000000000" pitchFamily="2" charset="-78"/>
          </a:endParaRPr>
        </a:p>
      </dgm:t>
    </dgm:pt>
    <dgm:pt modelId="{0AC3DC2F-1786-4DDF-B4F0-70A0E18012C4}" type="parTrans" cxnId="{25B97CF4-CF32-4246-AF99-170FBE447BE3}">
      <dgm:prSet/>
      <dgm:spPr/>
      <dgm:t>
        <a:bodyPr/>
        <a:lstStyle/>
        <a:p>
          <a:pPr rtl="1"/>
          <a:endParaRPr lang="fa-IR"/>
        </a:p>
      </dgm:t>
    </dgm:pt>
    <dgm:pt modelId="{F5F63449-8428-4AD6-9DEA-9DCAE9E93552}" type="sibTrans" cxnId="{25B97CF4-CF32-4246-AF99-170FBE447BE3}">
      <dgm:prSet/>
      <dgm:spPr/>
      <dgm:t>
        <a:bodyPr/>
        <a:lstStyle/>
        <a:p>
          <a:pPr rtl="1"/>
          <a:endParaRPr lang="fa-IR"/>
        </a:p>
      </dgm:t>
    </dgm:pt>
    <dgm:pt modelId="{512A8AFB-664F-49C1-BE39-3668BD18B64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تحدیدی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بودن</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هزینه</a:t>
          </a:r>
          <a:endParaRPr kumimoji="0" lang="en-US" sz="1600" b="1" i="0" u="none" strike="noStrike" cap="none" normalizeH="0" baseline="0" dirty="0">
            <a:ln/>
            <a:effectLst/>
            <a:latin typeface="Arial" pitchFamily="34" charset="0"/>
            <a:cs typeface="B Nazanin" panose="00000400000000000000" pitchFamily="2" charset="-78"/>
          </a:endParaRPr>
        </a:p>
      </dgm:t>
    </dgm:pt>
    <dgm:pt modelId="{A2290357-0551-4752-AAA4-C4CEA8AFA6E6}" type="parTrans" cxnId="{4A1BA9B2-56C0-4C25-9799-854AF1519497}">
      <dgm:prSet/>
      <dgm:spPr/>
      <dgm:t>
        <a:bodyPr/>
        <a:lstStyle/>
        <a:p>
          <a:pPr rtl="1"/>
          <a:endParaRPr lang="fa-IR"/>
        </a:p>
      </dgm:t>
    </dgm:pt>
    <dgm:pt modelId="{682573D0-092B-4829-AAC3-F1AF722A7AF7}" type="sibTrans" cxnId="{4A1BA9B2-56C0-4C25-9799-854AF1519497}">
      <dgm:prSet/>
      <dgm:spPr/>
      <dgm:t>
        <a:bodyPr/>
        <a:lstStyle/>
        <a:p>
          <a:pPr rtl="1"/>
          <a:endParaRPr lang="fa-IR"/>
        </a:p>
      </dgm:t>
    </dgm:pt>
    <dgm:pt modelId="{1AC08AD5-F7ED-472A-BB16-170B65230A09}">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تخمینی</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بودن</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درامد</a:t>
          </a:r>
          <a:endParaRPr kumimoji="0" lang="en-US" sz="1600" b="1" i="0" u="none" strike="noStrike" cap="none" normalizeH="0" baseline="0" dirty="0">
            <a:ln/>
            <a:effectLst/>
            <a:latin typeface="Arial" pitchFamily="34" charset="0"/>
            <a:cs typeface="B Nazanin" panose="00000400000000000000" pitchFamily="2" charset="-78"/>
          </a:endParaRPr>
        </a:p>
      </dgm:t>
    </dgm:pt>
    <dgm:pt modelId="{7C897B49-F34B-4BF2-A8C5-F02F88CEA636}" type="parTrans" cxnId="{A7192B6E-39F1-40FF-A0B8-BDDC208B4562}">
      <dgm:prSet/>
      <dgm:spPr/>
      <dgm:t>
        <a:bodyPr/>
        <a:lstStyle/>
        <a:p>
          <a:pPr rtl="1"/>
          <a:endParaRPr lang="fa-IR"/>
        </a:p>
      </dgm:t>
    </dgm:pt>
    <dgm:pt modelId="{538AFFED-B0B3-456E-91E1-286A36981F32}" type="sibTrans" cxnId="{A7192B6E-39F1-40FF-A0B8-BDDC208B4562}">
      <dgm:prSet/>
      <dgm:spPr/>
      <dgm:t>
        <a:bodyPr/>
        <a:lstStyle/>
        <a:p>
          <a:pPr rtl="1"/>
          <a:endParaRPr lang="fa-IR"/>
        </a:p>
      </dgm:t>
    </dgm:pt>
    <dgm:pt modelId="{4A82F24C-0D55-4A0A-B730-E2BF847C18CE}">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انعطاف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پذیری</a:t>
          </a:r>
          <a:endParaRPr kumimoji="0" lang="en-US" sz="1600" b="1" i="0" u="none" strike="noStrike" cap="none" normalizeH="0" baseline="0" dirty="0">
            <a:ln/>
            <a:effectLst/>
            <a:latin typeface="Arial" pitchFamily="34" charset="0"/>
            <a:cs typeface="B Nazanin" panose="00000400000000000000" pitchFamily="2" charset="-78"/>
          </a:endParaRPr>
        </a:p>
      </dgm:t>
    </dgm:pt>
    <dgm:pt modelId="{500E4F54-2901-4FE6-AEA8-D826249A5808}" type="parTrans" cxnId="{3615FB0B-767E-482F-97B8-65D35C59A1B9}">
      <dgm:prSet/>
      <dgm:spPr/>
      <dgm:t>
        <a:bodyPr/>
        <a:lstStyle/>
        <a:p>
          <a:pPr rtl="1"/>
          <a:endParaRPr lang="fa-IR"/>
        </a:p>
      </dgm:t>
    </dgm:pt>
    <dgm:pt modelId="{B6CDB772-52D3-474A-96F4-AAF3D857B5E8}" type="sibTrans" cxnId="{3615FB0B-767E-482F-97B8-65D35C59A1B9}">
      <dgm:prSet/>
      <dgm:spPr/>
      <dgm:t>
        <a:bodyPr/>
        <a:lstStyle/>
        <a:p>
          <a:pPr rtl="1"/>
          <a:endParaRPr lang="fa-IR"/>
        </a:p>
      </dgm:t>
    </dgm:pt>
    <dgm:pt modelId="{6C7DE63D-0057-459A-895F-EF94F1F58666}">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تخصیص</a:t>
          </a:r>
          <a:endParaRPr kumimoji="0" lang="en-US" sz="1600" b="1" i="0" u="none" strike="noStrike" cap="none" normalizeH="0" baseline="0" dirty="0">
            <a:ln/>
            <a:effectLst/>
            <a:latin typeface="Arial" pitchFamily="34" charset="0"/>
            <a:cs typeface="B Nazanin" panose="00000400000000000000" pitchFamily="2" charset="-78"/>
          </a:endParaRPr>
        </a:p>
      </dgm:t>
    </dgm:pt>
    <dgm:pt modelId="{21146E27-CCE0-4D1A-B1EB-870EE14825CC}" type="parTrans" cxnId="{021B0BAA-1E64-4846-A23B-FD7E0B314310}">
      <dgm:prSet/>
      <dgm:spPr/>
      <dgm:t>
        <a:bodyPr/>
        <a:lstStyle/>
        <a:p>
          <a:pPr rtl="1"/>
          <a:endParaRPr lang="fa-IR"/>
        </a:p>
      </dgm:t>
    </dgm:pt>
    <dgm:pt modelId="{855109B7-BAD9-49B3-BD8D-C817A1E7BFED}" type="sibTrans" cxnId="{021B0BAA-1E64-4846-A23B-FD7E0B314310}">
      <dgm:prSet/>
      <dgm:spPr/>
      <dgm:t>
        <a:bodyPr/>
        <a:lstStyle/>
        <a:p>
          <a:pPr rtl="1"/>
          <a:endParaRPr lang="fa-IR"/>
        </a:p>
      </dgm:t>
    </dgm:pt>
    <dgm:pt modelId="{4B802BFD-37AD-4EE1-B6CF-75245E5325E4}">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شاملیت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(تفصیلی)</a:t>
          </a:r>
          <a:endParaRPr kumimoji="0" lang="en-US" sz="1600" b="1" i="0" u="none" strike="noStrike" cap="none" normalizeH="0" baseline="0" dirty="0">
            <a:ln/>
            <a:effectLst/>
            <a:latin typeface="Arial" pitchFamily="34" charset="0"/>
            <a:cs typeface="B Nazanin" panose="00000400000000000000" pitchFamily="2" charset="-78"/>
          </a:endParaRPr>
        </a:p>
      </dgm:t>
    </dgm:pt>
    <dgm:pt modelId="{0CF3590C-17FD-48E6-8AA3-756FBCE9A4FD}" type="parTrans" cxnId="{8B77A1E2-9B6C-4721-8908-B425F76CC8DE}">
      <dgm:prSet/>
      <dgm:spPr/>
      <dgm:t>
        <a:bodyPr/>
        <a:lstStyle/>
        <a:p>
          <a:pPr rtl="1"/>
          <a:endParaRPr lang="fa-IR"/>
        </a:p>
      </dgm:t>
    </dgm:pt>
    <dgm:pt modelId="{7A74C60C-EC91-47D2-A06C-AD8A5E922081}" type="sibTrans" cxnId="{8B77A1E2-9B6C-4721-8908-B425F76CC8DE}">
      <dgm:prSet/>
      <dgm:spPr/>
      <dgm:t>
        <a:bodyPr/>
        <a:lstStyle/>
        <a:p>
          <a:pPr rtl="1"/>
          <a:endParaRPr lang="fa-IR"/>
        </a:p>
      </dgm:t>
    </dgm:pt>
    <dgm:pt modelId="{E77DD97C-F5BF-46C4-B7EF-B964A31779E2}">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وحدت</a:t>
          </a:r>
          <a:endParaRPr kumimoji="0" lang="en-US" sz="1600" b="1" i="0" u="none" strike="noStrike" cap="none" normalizeH="0" baseline="0" dirty="0">
            <a:ln/>
            <a:effectLst/>
            <a:latin typeface="Arial" pitchFamily="34" charset="0"/>
            <a:cs typeface="B Nazanin" panose="00000400000000000000" pitchFamily="2" charset="-78"/>
          </a:endParaRPr>
        </a:p>
      </dgm:t>
    </dgm:pt>
    <dgm:pt modelId="{F8C9ADB3-D15D-4C15-B558-5AEFD0B87E60}" type="parTrans" cxnId="{25A24FA5-14FD-4B7E-95EF-32BAF0D56A6F}">
      <dgm:prSet/>
      <dgm:spPr/>
      <dgm:t>
        <a:bodyPr/>
        <a:lstStyle/>
        <a:p>
          <a:pPr rtl="1"/>
          <a:endParaRPr lang="fa-IR"/>
        </a:p>
      </dgm:t>
    </dgm:pt>
    <dgm:pt modelId="{E3E2901F-0E6F-4458-A31C-B393FADB5720}" type="sibTrans" cxnId="{25A24FA5-14FD-4B7E-95EF-32BAF0D56A6F}">
      <dgm:prSet/>
      <dgm:spPr/>
      <dgm:t>
        <a:bodyPr/>
        <a:lstStyle/>
        <a:p>
          <a:pPr rtl="1"/>
          <a:endParaRPr lang="fa-IR"/>
        </a:p>
      </dgm:t>
    </dgm:pt>
    <dgm:pt modelId="{6DF46C98-B2D9-43EC-8D80-F05414BF992E}">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جامعیت</a:t>
          </a:r>
          <a:endParaRPr kumimoji="0" lang="en-US" sz="1600" b="1" i="0" u="none" strike="noStrike" cap="none" normalizeH="0" baseline="0" dirty="0">
            <a:ln/>
            <a:effectLst/>
            <a:latin typeface="Arial" pitchFamily="34" charset="0"/>
            <a:cs typeface="B Nazanin" panose="00000400000000000000" pitchFamily="2" charset="-78"/>
          </a:endParaRPr>
        </a:p>
      </dgm:t>
    </dgm:pt>
    <dgm:pt modelId="{1DF07288-1C4C-4F93-89F0-19F2DA7005CB}" type="parTrans" cxnId="{6AEF47B2-684A-4101-BDB5-4A5C0478469B}">
      <dgm:prSet/>
      <dgm:spPr/>
      <dgm:t>
        <a:bodyPr/>
        <a:lstStyle/>
        <a:p>
          <a:pPr rtl="1"/>
          <a:endParaRPr lang="fa-IR"/>
        </a:p>
      </dgm:t>
    </dgm:pt>
    <dgm:pt modelId="{86D57B6A-F61C-46BA-B86D-15579B78B4C4}" type="sibTrans" cxnId="{6AEF47B2-684A-4101-BDB5-4A5C0478469B}">
      <dgm:prSet/>
      <dgm:spPr/>
      <dgm:t>
        <a:bodyPr/>
        <a:lstStyle/>
        <a:p>
          <a:pPr rtl="1"/>
          <a:endParaRPr lang="fa-IR"/>
        </a:p>
      </dgm:t>
    </dgm:pt>
    <dgm:pt modelId="{C97D0C3F-B0DC-448A-B3F1-9DB9DA7FD427}">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cap="none" normalizeH="0" baseline="0" dirty="0">
              <a:ln/>
              <a:effectLst/>
              <a:latin typeface="Arial" pitchFamily="34" charset="0"/>
              <a:cs typeface="B Nazanin" panose="00000400000000000000" pitchFamily="2" charset="-78"/>
            </a:rPr>
            <a:t>  سالانه</a:t>
          </a:r>
          <a:endParaRPr kumimoji="0" lang="en-US" sz="1600" b="1" i="0" u="none" strike="noStrike" cap="none" normalizeH="0" baseline="0" dirty="0">
            <a:ln/>
            <a:effectLst/>
            <a:latin typeface="Arial" pitchFamily="34" charset="0"/>
            <a:cs typeface="B Nazanin" panose="00000400000000000000" pitchFamily="2" charset="-78"/>
          </a:endParaRPr>
        </a:p>
      </dgm:t>
    </dgm:pt>
    <dgm:pt modelId="{632250BE-D927-436B-B6C6-DB3CE4B75AE9}" type="parTrans" cxnId="{75920C90-285C-4F9F-95FA-793CD7890F25}">
      <dgm:prSet/>
      <dgm:spPr/>
      <dgm:t>
        <a:bodyPr/>
        <a:lstStyle/>
        <a:p>
          <a:pPr rtl="1"/>
          <a:endParaRPr lang="fa-IR"/>
        </a:p>
      </dgm:t>
    </dgm:pt>
    <dgm:pt modelId="{DEA5ACE4-84B5-4F9C-94BB-95762109F0D5}" type="sibTrans" cxnId="{75920C90-285C-4F9F-95FA-793CD7890F25}">
      <dgm:prSet/>
      <dgm:spPr/>
      <dgm:t>
        <a:bodyPr/>
        <a:lstStyle/>
        <a:p>
          <a:pPr rtl="1"/>
          <a:endParaRPr lang="fa-IR"/>
        </a:p>
      </dgm:t>
    </dgm:pt>
    <dgm:pt modelId="{1CFFFE17-F760-4C0E-BEFD-5B506027FF86}" type="pres">
      <dgm:prSet presAssocID="{77017E83-C612-4B98-AB51-6D55ECC3E206}" presName="hierChild1" presStyleCnt="0">
        <dgm:presLayoutVars>
          <dgm:orgChart val="1"/>
          <dgm:chPref val="1"/>
          <dgm:dir/>
          <dgm:animOne val="branch"/>
          <dgm:animLvl val="lvl"/>
          <dgm:resizeHandles/>
        </dgm:presLayoutVars>
      </dgm:prSet>
      <dgm:spPr/>
    </dgm:pt>
    <dgm:pt modelId="{AFAC3CE3-D974-4095-8424-0D055F8C502E}" type="pres">
      <dgm:prSet presAssocID="{21286562-0723-4A0C-A573-773244571C6A}" presName="hierRoot1" presStyleCnt="0">
        <dgm:presLayoutVars>
          <dgm:hierBranch/>
        </dgm:presLayoutVars>
      </dgm:prSet>
      <dgm:spPr/>
    </dgm:pt>
    <dgm:pt modelId="{9D7DC251-E726-4857-929C-8FF40D5AF44C}" type="pres">
      <dgm:prSet presAssocID="{21286562-0723-4A0C-A573-773244571C6A}" presName="rootComposite1" presStyleCnt="0"/>
      <dgm:spPr/>
    </dgm:pt>
    <dgm:pt modelId="{FD1A45B9-C259-4F46-BE68-D2075F528B6E}" type="pres">
      <dgm:prSet presAssocID="{21286562-0723-4A0C-A573-773244571C6A}" presName="rootText1" presStyleLbl="node0" presStyleIdx="0" presStyleCnt="1" custScaleX="204447" custScaleY="197083" custLinFactY="-94389" custLinFactNeighborX="0" custLinFactNeighborY="-100000">
        <dgm:presLayoutVars>
          <dgm:chPref val="3"/>
        </dgm:presLayoutVars>
      </dgm:prSet>
      <dgm:spPr/>
    </dgm:pt>
    <dgm:pt modelId="{71A7FB8A-EAB2-42E9-A23E-9B7953BF1492}" type="pres">
      <dgm:prSet presAssocID="{21286562-0723-4A0C-A573-773244571C6A}" presName="rootConnector1" presStyleLbl="node1" presStyleIdx="0" presStyleCnt="0"/>
      <dgm:spPr/>
    </dgm:pt>
    <dgm:pt modelId="{85204EFC-2F8F-4258-AEF5-BF5D61BE3C7F}" type="pres">
      <dgm:prSet presAssocID="{21286562-0723-4A0C-A573-773244571C6A}" presName="hierChild2" presStyleCnt="0"/>
      <dgm:spPr/>
    </dgm:pt>
    <dgm:pt modelId="{92AC99BD-C9C6-4629-B0BD-C66B2C9C9683}" type="pres">
      <dgm:prSet presAssocID="{0AC3DC2F-1786-4DDF-B4F0-70A0E18012C4}" presName="Name35" presStyleLbl="parChTrans1D2" presStyleIdx="0" presStyleCnt="9" custSzY="1053956"/>
      <dgm:spPr/>
    </dgm:pt>
    <dgm:pt modelId="{50791ADB-0158-4CAF-BE16-22BC3EF3A806}" type="pres">
      <dgm:prSet presAssocID="{6F4B4D01-97B8-4AF1-A1FB-3119E3D86C06}" presName="hierRoot2" presStyleCnt="0">
        <dgm:presLayoutVars>
          <dgm:hierBranch/>
        </dgm:presLayoutVars>
      </dgm:prSet>
      <dgm:spPr/>
    </dgm:pt>
    <dgm:pt modelId="{DB19357E-A477-4236-AB93-AE727DF1DD20}" type="pres">
      <dgm:prSet presAssocID="{6F4B4D01-97B8-4AF1-A1FB-3119E3D86C06}" presName="rootComposite" presStyleCnt="0"/>
      <dgm:spPr/>
    </dgm:pt>
    <dgm:pt modelId="{BD9101D2-C9D3-4199-9882-A43FF1EF6232}" type="pres">
      <dgm:prSet presAssocID="{6F4B4D01-97B8-4AF1-A1FB-3119E3D86C06}" presName="rootText" presStyleLbl="node2" presStyleIdx="0" presStyleCnt="9" custScaleY="279279">
        <dgm:presLayoutVars>
          <dgm:chPref val="3"/>
        </dgm:presLayoutVars>
      </dgm:prSet>
      <dgm:spPr/>
    </dgm:pt>
    <dgm:pt modelId="{D784B93B-0983-4F09-AC5D-DFBB50A61E7B}" type="pres">
      <dgm:prSet presAssocID="{6F4B4D01-97B8-4AF1-A1FB-3119E3D86C06}" presName="rootConnector" presStyleLbl="node2" presStyleIdx="0" presStyleCnt="9"/>
      <dgm:spPr/>
    </dgm:pt>
    <dgm:pt modelId="{7FBFA50A-C487-4CEE-8712-BE8B6D28ED61}" type="pres">
      <dgm:prSet presAssocID="{6F4B4D01-97B8-4AF1-A1FB-3119E3D86C06}" presName="hierChild4" presStyleCnt="0"/>
      <dgm:spPr/>
    </dgm:pt>
    <dgm:pt modelId="{2E13869D-2987-47D9-BC3B-A0A17E9FC1BB}" type="pres">
      <dgm:prSet presAssocID="{6F4B4D01-97B8-4AF1-A1FB-3119E3D86C06}" presName="hierChild5" presStyleCnt="0"/>
      <dgm:spPr/>
    </dgm:pt>
    <dgm:pt modelId="{8639383F-4B49-431F-8775-770AE8821879}" type="pres">
      <dgm:prSet presAssocID="{A2290357-0551-4752-AAA4-C4CEA8AFA6E6}" presName="Name35" presStyleLbl="parChTrans1D2" presStyleIdx="1" presStyleCnt="9" custSzY="1053956"/>
      <dgm:spPr/>
    </dgm:pt>
    <dgm:pt modelId="{C2D124DD-090C-407D-9DBB-E52C8BE393E7}" type="pres">
      <dgm:prSet presAssocID="{512A8AFB-664F-49C1-BE39-3668BD18B643}" presName="hierRoot2" presStyleCnt="0">
        <dgm:presLayoutVars>
          <dgm:hierBranch/>
        </dgm:presLayoutVars>
      </dgm:prSet>
      <dgm:spPr/>
    </dgm:pt>
    <dgm:pt modelId="{D36FB161-3798-4E86-80F2-EFFC3C27460C}" type="pres">
      <dgm:prSet presAssocID="{512A8AFB-664F-49C1-BE39-3668BD18B643}" presName="rootComposite" presStyleCnt="0"/>
      <dgm:spPr/>
    </dgm:pt>
    <dgm:pt modelId="{4C982900-6ECB-438C-A18F-407805852EA0}" type="pres">
      <dgm:prSet presAssocID="{512A8AFB-664F-49C1-BE39-3668BD18B643}" presName="rootText" presStyleLbl="node2" presStyleIdx="1" presStyleCnt="9" custScaleY="279279">
        <dgm:presLayoutVars>
          <dgm:chPref val="3"/>
        </dgm:presLayoutVars>
      </dgm:prSet>
      <dgm:spPr/>
    </dgm:pt>
    <dgm:pt modelId="{7C1FEAAB-7C88-459B-8A90-A57071193945}" type="pres">
      <dgm:prSet presAssocID="{512A8AFB-664F-49C1-BE39-3668BD18B643}" presName="rootConnector" presStyleLbl="node2" presStyleIdx="1" presStyleCnt="9"/>
      <dgm:spPr/>
    </dgm:pt>
    <dgm:pt modelId="{0377A829-BE40-43C6-8F86-EADA87B68C24}" type="pres">
      <dgm:prSet presAssocID="{512A8AFB-664F-49C1-BE39-3668BD18B643}" presName="hierChild4" presStyleCnt="0"/>
      <dgm:spPr/>
    </dgm:pt>
    <dgm:pt modelId="{951AED07-89B7-4884-8EAD-4C26AF2B5C42}" type="pres">
      <dgm:prSet presAssocID="{512A8AFB-664F-49C1-BE39-3668BD18B643}" presName="hierChild5" presStyleCnt="0"/>
      <dgm:spPr/>
    </dgm:pt>
    <dgm:pt modelId="{F831E85F-B981-40F6-A182-003BEA73B155}" type="pres">
      <dgm:prSet presAssocID="{7C897B49-F34B-4BF2-A8C5-F02F88CEA636}" presName="Name35" presStyleLbl="parChTrans1D2" presStyleIdx="2" presStyleCnt="9" custSzY="1053956"/>
      <dgm:spPr/>
    </dgm:pt>
    <dgm:pt modelId="{156B6D64-CE58-467D-9D31-B8E7BC0C19E5}" type="pres">
      <dgm:prSet presAssocID="{1AC08AD5-F7ED-472A-BB16-170B65230A09}" presName="hierRoot2" presStyleCnt="0">
        <dgm:presLayoutVars>
          <dgm:hierBranch/>
        </dgm:presLayoutVars>
      </dgm:prSet>
      <dgm:spPr/>
    </dgm:pt>
    <dgm:pt modelId="{FEA4C04A-E823-44A2-861B-8CCEE066ED98}" type="pres">
      <dgm:prSet presAssocID="{1AC08AD5-F7ED-472A-BB16-170B65230A09}" presName="rootComposite" presStyleCnt="0"/>
      <dgm:spPr/>
    </dgm:pt>
    <dgm:pt modelId="{F218C651-78DB-4CFE-AC0E-3C27F28E39E1}" type="pres">
      <dgm:prSet presAssocID="{1AC08AD5-F7ED-472A-BB16-170B65230A09}" presName="rootText" presStyleLbl="node2" presStyleIdx="2" presStyleCnt="9" custScaleY="279279">
        <dgm:presLayoutVars>
          <dgm:chPref val="3"/>
        </dgm:presLayoutVars>
      </dgm:prSet>
      <dgm:spPr/>
    </dgm:pt>
    <dgm:pt modelId="{49E88690-560C-4A5D-80E4-7B2FB86C7645}" type="pres">
      <dgm:prSet presAssocID="{1AC08AD5-F7ED-472A-BB16-170B65230A09}" presName="rootConnector" presStyleLbl="node2" presStyleIdx="2" presStyleCnt="9"/>
      <dgm:spPr/>
    </dgm:pt>
    <dgm:pt modelId="{A0D7AE74-B404-457A-B6A5-03C20BE2991E}" type="pres">
      <dgm:prSet presAssocID="{1AC08AD5-F7ED-472A-BB16-170B65230A09}" presName="hierChild4" presStyleCnt="0"/>
      <dgm:spPr/>
    </dgm:pt>
    <dgm:pt modelId="{11E56028-9700-492C-BEBC-67D8EC78CD60}" type="pres">
      <dgm:prSet presAssocID="{1AC08AD5-F7ED-472A-BB16-170B65230A09}" presName="hierChild5" presStyleCnt="0"/>
      <dgm:spPr/>
    </dgm:pt>
    <dgm:pt modelId="{6CE1F18A-ED82-4C79-BB51-9E4CF0E811C4}" type="pres">
      <dgm:prSet presAssocID="{500E4F54-2901-4FE6-AEA8-D826249A5808}" presName="Name35" presStyleLbl="parChTrans1D2" presStyleIdx="3" presStyleCnt="9" custSzY="1053956"/>
      <dgm:spPr/>
    </dgm:pt>
    <dgm:pt modelId="{1458DEA2-EE3D-499F-AE5B-4E72CEF11C67}" type="pres">
      <dgm:prSet presAssocID="{4A82F24C-0D55-4A0A-B730-E2BF847C18CE}" presName="hierRoot2" presStyleCnt="0">
        <dgm:presLayoutVars>
          <dgm:hierBranch/>
        </dgm:presLayoutVars>
      </dgm:prSet>
      <dgm:spPr/>
    </dgm:pt>
    <dgm:pt modelId="{0206D169-12A9-4F84-AB6A-CDF3DC6B9360}" type="pres">
      <dgm:prSet presAssocID="{4A82F24C-0D55-4A0A-B730-E2BF847C18CE}" presName="rootComposite" presStyleCnt="0"/>
      <dgm:spPr/>
    </dgm:pt>
    <dgm:pt modelId="{88D00955-7735-4D40-A490-B065F991857D}" type="pres">
      <dgm:prSet presAssocID="{4A82F24C-0D55-4A0A-B730-E2BF847C18CE}" presName="rootText" presStyleLbl="node2" presStyleIdx="3" presStyleCnt="9" custScaleY="279279">
        <dgm:presLayoutVars>
          <dgm:chPref val="3"/>
        </dgm:presLayoutVars>
      </dgm:prSet>
      <dgm:spPr/>
    </dgm:pt>
    <dgm:pt modelId="{99DFCC29-8480-43ED-8094-33B3D9E2C62B}" type="pres">
      <dgm:prSet presAssocID="{4A82F24C-0D55-4A0A-B730-E2BF847C18CE}" presName="rootConnector" presStyleLbl="node2" presStyleIdx="3" presStyleCnt="9"/>
      <dgm:spPr/>
    </dgm:pt>
    <dgm:pt modelId="{AA6F969C-9106-4382-A9A0-A03F17ADFD99}" type="pres">
      <dgm:prSet presAssocID="{4A82F24C-0D55-4A0A-B730-E2BF847C18CE}" presName="hierChild4" presStyleCnt="0"/>
      <dgm:spPr/>
    </dgm:pt>
    <dgm:pt modelId="{4CAD17F3-ABC6-480B-8FAC-3C18F012EA18}" type="pres">
      <dgm:prSet presAssocID="{4A82F24C-0D55-4A0A-B730-E2BF847C18CE}" presName="hierChild5" presStyleCnt="0"/>
      <dgm:spPr/>
    </dgm:pt>
    <dgm:pt modelId="{D289DC97-1789-4B12-8817-A64499F3D99C}" type="pres">
      <dgm:prSet presAssocID="{21146E27-CCE0-4D1A-B1EB-870EE14825CC}" presName="Name35" presStyleLbl="parChTrans1D2" presStyleIdx="4" presStyleCnt="9" custSzY="1053956"/>
      <dgm:spPr/>
    </dgm:pt>
    <dgm:pt modelId="{9BD72C59-46A9-4F75-AF1C-30E79AED550A}" type="pres">
      <dgm:prSet presAssocID="{6C7DE63D-0057-459A-895F-EF94F1F58666}" presName="hierRoot2" presStyleCnt="0">
        <dgm:presLayoutVars>
          <dgm:hierBranch/>
        </dgm:presLayoutVars>
      </dgm:prSet>
      <dgm:spPr/>
    </dgm:pt>
    <dgm:pt modelId="{7438A22C-631E-48A4-AD01-30FFADF0E6C8}" type="pres">
      <dgm:prSet presAssocID="{6C7DE63D-0057-459A-895F-EF94F1F58666}" presName="rootComposite" presStyleCnt="0"/>
      <dgm:spPr/>
    </dgm:pt>
    <dgm:pt modelId="{5D724881-1168-4CD8-8323-AA62AF97BA70}" type="pres">
      <dgm:prSet presAssocID="{6C7DE63D-0057-459A-895F-EF94F1F58666}" presName="rootText" presStyleLbl="node2" presStyleIdx="4" presStyleCnt="9" custScaleY="279279">
        <dgm:presLayoutVars>
          <dgm:chPref val="3"/>
        </dgm:presLayoutVars>
      </dgm:prSet>
      <dgm:spPr/>
    </dgm:pt>
    <dgm:pt modelId="{7B97E61B-BBF9-4FA2-ADFC-C97CA72820E1}" type="pres">
      <dgm:prSet presAssocID="{6C7DE63D-0057-459A-895F-EF94F1F58666}" presName="rootConnector" presStyleLbl="node2" presStyleIdx="4" presStyleCnt="9"/>
      <dgm:spPr/>
    </dgm:pt>
    <dgm:pt modelId="{D233D91F-C17B-4FA2-AB3D-0D20AC49024A}" type="pres">
      <dgm:prSet presAssocID="{6C7DE63D-0057-459A-895F-EF94F1F58666}" presName="hierChild4" presStyleCnt="0"/>
      <dgm:spPr/>
    </dgm:pt>
    <dgm:pt modelId="{CC154299-1F17-429B-A219-498C548A7199}" type="pres">
      <dgm:prSet presAssocID="{6C7DE63D-0057-459A-895F-EF94F1F58666}" presName="hierChild5" presStyleCnt="0"/>
      <dgm:spPr/>
    </dgm:pt>
    <dgm:pt modelId="{8C09BBB9-62A4-4519-BF06-D0931E04EDB2}" type="pres">
      <dgm:prSet presAssocID="{0CF3590C-17FD-48E6-8AA3-756FBCE9A4FD}" presName="Name35" presStyleLbl="parChTrans1D2" presStyleIdx="5" presStyleCnt="9" custSzY="1053956"/>
      <dgm:spPr/>
    </dgm:pt>
    <dgm:pt modelId="{3843B2B4-AB9A-4CC0-A53C-646A8BC85F31}" type="pres">
      <dgm:prSet presAssocID="{4B802BFD-37AD-4EE1-B6CF-75245E5325E4}" presName="hierRoot2" presStyleCnt="0">
        <dgm:presLayoutVars>
          <dgm:hierBranch/>
        </dgm:presLayoutVars>
      </dgm:prSet>
      <dgm:spPr/>
    </dgm:pt>
    <dgm:pt modelId="{62A67F25-00F1-4B7D-8499-01A135AACAA7}" type="pres">
      <dgm:prSet presAssocID="{4B802BFD-37AD-4EE1-B6CF-75245E5325E4}" presName="rootComposite" presStyleCnt="0"/>
      <dgm:spPr/>
    </dgm:pt>
    <dgm:pt modelId="{AFAFB8ED-A085-479C-B5DE-369B0113A568}" type="pres">
      <dgm:prSet presAssocID="{4B802BFD-37AD-4EE1-B6CF-75245E5325E4}" presName="rootText" presStyleLbl="node2" presStyleIdx="5" presStyleCnt="9" custScaleY="279279">
        <dgm:presLayoutVars>
          <dgm:chPref val="3"/>
        </dgm:presLayoutVars>
      </dgm:prSet>
      <dgm:spPr/>
    </dgm:pt>
    <dgm:pt modelId="{E0020AF4-B884-4CE1-A0EE-6B40095D5FDC}" type="pres">
      <dgm:prSet presAssocID="{4B802BFD-37AD-4EE1-B6CF-75245E5325E4}" presName="rootConnector" presStyleLbl="node2" presStyleIdx="5" presStyleCnt="9"/>
      <dgm:spPr/>
    </dgm:pt>
    <dgm:pt modelId="{B54296EF-1EDE-4791-A545-EC5EDC2F2EC6}" type="pres">
      <dgm:prSet presAssocID="{4B802BFD-37AD-4EE1-B6CF-75245E5325E4}" presName="hierChild4" presStyleCnt="0"/>
      <dgm:spPr/>
    </dgm:pt>
    <dgm:pt modelId="{274E9387-B370-44A8-AC2A-1FE049A85F5C}" type="pres">
      <dgm:prSet presAssocID="{4B802BFD-37AD-4EE1-B6CF-75245E5325E4}" presName="hierChild5" presStyleCnt="0"/>
      <dgm:spPr/>
    </dgm:pt>
    <dgm:pt modelId="{891EA3CB-5299-4EB1-BD9A-420744F57921}" type="pres">
      <dgm:prSet presAssocID="{F8C9ADB3-D15D-4C15-B558-5AEFD0B87E60}" presName="Name35" presStyleLbl="parChTrans1D2" presStyleIdx="6" presStyleCnt="9" custSzY="1053956"/>
      <dgm:spPr/>
    </dgm:pt>
    <dgm:pt modelId="{AFA79460-2FD8-4D28-9361-C2A53570BFFE}" type="pres">
      <dgm:prSet presAssocID="{E77DD97C-F5BF-46C4-B7EF-B964A31779E2}" presName="hierRoot2" presStyleCnt="0">
        <dgm:presLayoutVars>
          <dgm:hierBranch/>
        </dgm:presLayoutVars>
      </dgm:prSet>
      <dgm:spPr/>
    </dgm:pt>
    <dgm:pt modelId="{AED28BE9-9DC8-41EF-90A6-42E4054DC2EB}" type="pres">
      <dgm:prSet presAssocID="{E77DD97C-F5BF-46C4-B7EF-B964A31779E2}" presName="rootComposite" presStyleCnt="0"/>
      <dgm:spPr/>
    </dgm:pt>
    <dgm:pt modelId="{A5000758-07F2-4E80-9EDB-A50A936D0334}" type="pres">
      <dgm:prSet presAssocID="{E77DD97C-F5BF-46C4-B7EF-B964A31779E2}" presName="rootText" presStyleLbl="node2" presStyleIdx="6" presStyleCnt="9" custScaleY="279279">
        <dgm:presLayoutVars>
          <dgm:chPref val="3"/>
        </dgm:presLayoutVars>
      </dgm:prSet>
      <dgm:spPr/>
    </dgm:pt>
    <dgm:pt modelId="{05655A86-908D-4B03-BA04-4D813C13379C}" type="pres">
      <dgm:prSet presAssocID="{E77DD97C-F5BF-46C4-B7EF-B964A31779E2}" presName="rootConnector" presStyleLbl="node2" presStyleIdx="6" presStyleCnt="9"/>
      <dgm:spPr/>
    </dgm:pt>
    <dgm:pt modelId="{7944377C-243B-4305-957E-842BF4B35714}" type="pres">
      <dgm:prSet presAssocID="{E77DD97C-F5BF-46C4-B7EF-B964A31779E2}" presName="hierChild4" presStyleCnt="0"/>
      <dgm:spPr/>
    </dgm:pt>
    <dgm:pt modelId="{04FC8068-9A4E-4177-B85F-EE58E91FF913}" type="pres">
      <dgm:prSet presAssocID="{E77DD97C-F5BF-46C4-B7EF-B964A31779E2}" presName="hierChild5" presStyleCnt="0"/>
      <dgm:spPr/>
    </dgm:pt>
    <dgm:pt modelId="{F5B818FB-A04C-4872-8AAC-4FD52E4DA64D}" type="pres">
      <dgm:prSet presAssocID="{1DF07288-1C4C-4F93-89F0-19F2DA7005CB}" presName="Name35" presStyleLbl="parChTrans1D2" presStyleIdx="7" presStyleCnt="9" custSzY="1053956"/>
      <dgm:spPr/>
    </dgm:pt>
    <dgm:pt modelId="{7E8584B3-D896-4359-AE3D-90D14B8B7317}" type="pres">
      <dgm:prSet presAssocID="{6DF46C98-B2D9-43EC-8D80-F05414BF992E}" presName="hierRoot2" presStyleCnt="0">
        <dgm:presLayoutVars>
          <dgm:hierBranch/>
        </dgm:presLayoutVars>
      </dgm:prSet>
      <dgm:spPr/>
    </dgm:pt>
    <dgm:pt modelId="{531D7663-F286-4FF3-B1EC-37E15F2B25DC}" type="pres">
      <dgm:prSet presAssocID="{6DF46C98-B2D9-43EC-8D80-F05414BF992E}" presName="rootComposite" presStyleCnt="0"/>
      <dgm:spPr/>
    </dgm:pt>
    <dgm:pt modelId="{32BBB31E-D64A-431C-B8E1-776112C5200E}" type="pres">
      <dgm:prSet presAssocID="{6DF46C98-B2D9-43EC-8D80-F05414BF992E}" presName="rootText" presStyleLbl="node2" presStyleIdx="7" presStyleCnt="9" custScaleY="279279">
        <dgm:presLayoutVars>
          <dgm:chPref val="3"/>
        </dgm:presLayoutVars>
      </dgm:prSet>
      <dgm:spPr/>
    </dgm:pt>
    <dgm:pt modelId="{76B57F3C-7007-46C6-A43E-DD25B03E945A}" type="pres">
      <dgm:prSet presAssocID="{6DF46C98-B2D9-43EC-8D80-F05414BF992E}" presName="rootConnector" presStyleLbl="node2" presStyleIdx="7" presStyleCnt="9"/>
      <dgm:spPr/>
    </dgm:pt>
    <dgm:pt modelId="{873F0B91-47F9-4D85-94F1-A9898A5E4767}" type="pres">
      <dgm:prSet presAssocID="{6DF46C98-B2D9-43EC-8D80-F05414BF992E}" presName="hierChild4" presStyleCnt="0"/>
      <dgm:spPr/>
    </dgm:pt>
    <dgm:pt modelId="{776708E7-1684-4825-84FF-EC4C8BF9E72E}" type="pres">
      <dgm:prSet presAssocID="{6DF46C98-B2D9-43EC-8D80-F05414BF992E}" presName="hierChild5" presStyleCnt="0"/>
      <dgm:spPr/>
    </dgm:pt>
    <dgm:pt modelId="{8FF2BC3B-649A-4BDE-BB10-FD1BA294D27D}" type="pres">
      <dgm:prSet presAssocID="{632250BE-D927-436B-B6C6-DB3CE4B75AE9}" presName="Name35" presStyleLbl="parChTrans1D2" presStyleIdx="8" presStyleCnt="9" custSzY="1053956"/>
      <dgm:spPr/>
    </dgm:pt>
    <dgm:pt modelId="{B877D259-9913-4066-8CC3-68CE1F2B05D2}" type="pres">
      <dgm:prSet presAssocID="{C97D0C3F-B0DC-448A-B3F1-9DB9DA7FD427}" presName="hierRoot2" presStyleCnt="0">
        <dgm:presLayoutVars>
          <dgm:hierBranch/>
        </dgm:presLayoutVars>
      </dgm:prSet>
      <dgm:spPr/>
    </dgm:pt>
    <dgm:pt modelId="{1A16FBCD-2223-4CD3-9D2E-FDB961C67FF4}" type="pres">
      <dgm:prSet presAssocID="{C97D0C3F-B0DC-448A-B3F1-9DB9DA7FD427}" presName="rootComposite" presStyleCnt="0"/>
      <dgm:spPr/>
    </dgm:pt>
    <dgm:pt modelId="{CDF316B2-260B-4674-A265-E99A8A16654B}" type="pres">
      <dgm:prSet presAssocID="{C97D0C3F-B0DC-448A-B3F1-9DB9DA7FD427}" presName="rootText" presStyleLbl="node2" presStyleIdx="8" presStyleCnt="9" custScaleY="279279">
        <dgm:presLayoutVars>
          <dgm:chPref val="3"/>
        </dgm:presLayoutVars>
      </dgm:prSet>
      <dgm:spPr/>
    </dgm:pt>
    <dgm:pt modelId="{0C0E5DA2-9BE8-462C-A0C9-A809ADE1249F}" type="pres">
      <dgm:prSet presAssocID="{C97D0C3F-B0DC-448A-B3F1-9DB9DA7FD427}" presName="rootConnector" presStyleLbl="node2" presStyleIdx="8" presStyleCnt="9"/>
      <dgm:spPr/>
    </dgm:pt>
    <dgm:pt modelId="{3695B4D4-4EFD-4F22-A7E7-9CF4BAB71D18}" type="pres">
      <dgm:prSet presAssocID="{C97D0C3F-B0DC-448A-B3F1-9DB9DA7FD427}" presName="hierChild4" presStyleCnt="0"/>
      <dgm:spPr/>
    </dgm:pt>
    <dgm:pt modelId="{2C52BAD2-BAE5-483C-BA98-BA6287DFD86D}" type="pres">
      <dgm:prSet presAssocID="{C97D0C3F-B0DC-448A-B3F1-9DB9DA7FD427}" presName="hierChild5" presStyleCnt="0"/>
      <dgm:spPr/>
    </dgm:pt>
    <dgm:pt modelId="{038CDE4B-746F-4387-9F99-029DEDB2D6E7}" type="pres">
      <dgm:prSet presAssocID="{21286562-0723-4A0C-A573-773244571C6A}" presName="hierChild3" presStyleCnt="0"/>
      <dgm:spPr/>
    </dgm:pt>
  </dgm:ptLst>
  <dgm:cxnLst>
    <dgm:cxn modelId="{3615FB0B-767E-482F-97B8-65D35C59A1B9}" srcId="{21286562-0723-4A0C-A573-773244571C6A}" destId="{4A82F24C-0D55-4A0A-B730-E2BF847C18CE}" srcOrd="3" destOrd="0" parTransId="{500E4F54-2901-4FE6-AEA8-D826249A5808}" sibTransId="{B6CDB772-52D3-474A-96F4-AAF3D857B5E8}"/>
    <dgm:cxn modelId="{468C4C0E-6C4A-4B40-B02E-948BA24CB84B}" type="presOf" srcId="{E77DD97C-F5BF-46C4-B7EF-B964A31779E2}" destId="{A5000758-07F2-4E80-9EDB-A50A936D0334}" srcOrd="0" destOrd="0" presId="urn:microsoft.com/office/officeart/2005/8/layout/orgChart1"/>
    <dgm:cxn modelId="{C34D211E-275A-4F99-BE41-F1ECC25510E8}" type="presOf" srcId="{4A82F24C-0D55-4A0A-B730-E2BF847C18CE}" destId="{99DFCC29-8480-43ED-8094-33B3D9E2C62B}" srcOrd="1" destOrd="0" presId="urn:microsoft.com/office/officeart/2005/8/layout/orgChart1"/>
    <dgm:cxn modelId="{15E70729-F02B-4C25-B43A-8E1C0645694B}" type="presOf" srcId="{0AC3DC2F-1786-4DDF-B4F0-70A0E18012C4}" destId="{92AC99BD-C9C6-4629-B0BD-C66B2C9C9683}" srcOrd="0" destOrd="0" presId="urn:microsoft.com/office/officeart/2005/8/layout/orgChart1"/>
    <dgm:cxn modelId="{A5C82B2A-302A-4D3E-83A4-58399A166E04}" type="presOf" srcId="{C97D0C3F-B0DC-448A-B3F1-9DB9DA7FD427}" destId="{CDF316B2-260B-4674-A265-E99A8A16654B}" srcOrd="0" destOrd="0" presId="urn:microsoft.com/office/officeart/2005/8/layout/orgChart1"/>
    <dgm:cxn modelId="{82C68932-D325-4CAC-8896-D96633087BC7}" type="presOf" srcId="{1AC08AD5-F7ED-472A-BB16-170B65230A09}" destId="{49E88690-560C-4A5D-80E4-7B2FB86C7645}" srcOrd="1" destOrd="0" presId="urn:microsoft.com/office/officeart/2005/8/layout/orgChart1"/>
    <dgm:cxn modelId="{29A16836-19E5-4C86-A29D-24A1B2012434}" type="presOf" srcId="{6C7DE63D-0057-459A-895F-EF94F1F58666}" destId="{5D724881-1168-4CD8-8323-AA62AF97BA70}" srcOrd="0" destOrd="0" presId="urn:microsoft.com/office/officeart/2005/8/layout/orgChart1"/>
    <dgm:cxn modelId="{20491938-F488-44E1-81F0-D5A1B71C27E5}" type="presOf" srcId="{4B802BFD-37AD-4EE1-B6CF-75245E5325E4}" destId="{E0020AF4-B884-4CE1-A0EE-6B40095D5FDC}" srcOrd="1" destOrd="0" presId="urn:microsoft.com/office/officeart/2005/8/layout/orgChart1"/>
    <dgm:cxn modelId="{409B6A3D-CF03-409D-9581-22A73FD6B510}" type="presOf" srcId="{4B802BFD-37AD-4EE1-B6CF-75245E5325E4}" destId="{AFAFB8ED-A085-479C-B5DE-369B0113A568}" srcOrd="0" destOrd="0" presId="urn:microsoft.com/office/officeart/2005/8/layout/orgChart1"/>
    <dgm:cxn modelId="{F50AB25D-AE1B-469F-A82F-CA5032C9265A}" type="presOf" srcId="{E77DD97C-F5BF-46C4-B7EF-B964A31779E2}" destId="{05655A86-908D-4B03-BA04-4D813C13379C}" srcOrd="1" destOrd="0" presId="urn:microsoft.com/office/officeart/2005/8/layout/orgChart1"/>
    <dgm:cxn modelId="{64B33F63-48C8-4748-A29E-B64680DBA03D}" type="presOf" srcId="{21286562-0723-4A0C-A573-773244571C6A}" destId="{FD1A45B9-C259-4F46-BE68-D2075F528B6E}" srcOrd="0" destOrd="0" presId="urn:microsoft.com/office/officeart/2005/8/layout/orgChart1"/>
    <dgm:cxn modelId="{A7192B6E-39F1-40FF-A0B8-BDDC208B4562}" srcId="{21286562-0723-4A0C-A573-773244571C6A}" destId="{1AC08AD5-F7ED-472A-BB16-170B65230A09}" srcOrd="2" destOrd="0" parTransId="{7C897B49-F34B-4BF2-A8C5-F02F88CEA636}" sibTransId="{538AFFED-B0B3-456E-91E1-286A36981F32}"/>
    <dgm:cxn modelId="{8555FA70-2918-444B-ADC5-35FB656BD84F}" type="presOf" srcId="{A2290357-0551-4752-AAA4-C4CEA8AFA6E6}" destId="{8639383F-4B49-431F-8775-770AE8821879}" srcOrd="0" destOrd="0" presId="urn:microsoft.com/office/officeart/2005/8/layout/orgChart1"/>
    <dgm:cxn modelId="{40A3C771-88A9-4F6A-B051-AD85192CA884}" type="presOf" srcId="{0CF3590C-17FD-48E6-8AA3-756FBCE9A4FD}" destId="{8C09BBB9-62A4-4519-BF06-D0931E04EDB2}" srcOrd="0" destOrd="0" presId="urn:microsoft.com/office/officeart/2005/8/layout/orgChart1"/>
    <dgm:cxn modelId="{783AE775-026A-49E8-A2CB-8580A7563DB1}" type="presOf" srcId="{512A8AFB-664F-49C1-BE39-3668BD18B643}" destId="{4C982900-6ECB-438C-A18F-407805852EA0}" srcOrd="0" destOrd="0" presId="urn:microsoft.com/office/officeart/2005/8/layout/orgChart1"/>
    <dgm:cxn modelId="{BC98FD75-57B8-4B9B-8BB6-B26D690110B4}" srcId="{77017E83-C612-4B98-AB51-6D55ECC3E206}" destId="{21286562-0723-4A0C-A573-773244571C6A}" srcOrd="0" destOrd="0" parTransId="{26C7330E-9700-4CC6-9FC4-5875CE269EA3}" sibTransId="{80063626-9D2D-46D6-8C68-AD94FC3476AA}"/>
    <dgm:cxn modelId="{B1D9BB82-2343-469D-8B12-1BC8895D19CC}" type="presOf" srcId="{7C897B49-F34B-4BF2-A8C5-F02F88CEA636}" destId="{F831E85F-B981-40F6-A182-003BEA73B155}" srcOrd="0" destOrd="0" presId="urn:microsoft.com/office/officeart/2005/8/layout/orgChart1"/>
    <dgm:cxn modelId="{4EFD3F87-2621-422F-A83D-E33BB3BCA34E}" type="presOf" srcId="{4A82F24C-0D55-4A0A-B730-E2BF847C18CE}" destId="{88D00955-7735-4D40-A490-B065F991857D}" srcOrd="0" destOrd="0" presId="urn:microsoft.com/office/officeart/2005/8/layout/orgChart1"/>
    <dgm:cxn modelId="{06A2268D-9F4A-4ADE-817B-0DD3A9285ACF}" type="presOf" srcId="{21146E27-CCE0-4D1A-B1EB-870EE14825CC}" destId="{D289DC97-1789-4B12-8817-A64499F3D99C}" srcOrd="0" destOrd="0" presId="urn:microsoft.com/office/officeart/2005/8/layout/orgChart1"/>
    <dgm:cxn modelId="{75920C90-285C-4F9F-95FA-793CD7890F25}" srcId="{21286562-0723-4A0C-A573-773244571C6A}" destId="{C97D0C3F-B0DC-448A-B3F1-9DB9DA7FD427}" srcOrd="8" destOrd="0" parTransId="{632250BE-D927-436B-B6C6-DB3CE4B75AE9}" sibTransId="{DEA5ACE4-84B5-4F9C-94BB-95762109F0D5}"/>
    <dgm:cxn modelId="{46DE789E-7A76-4497-B35C-48D2DD40B0A5}" type="presOf" srcId="{6F4B4D01-97B8-4AF1-A1FB-3119E3D86C06}" destId="{BD9101D2-C9D3-4199-9882-A43FF1EF6232}" srcOrd="0" destOrd="0" presId="urn:microsoft.com/office/officeart/2005/8/layout/orgChart1"/>
    <dgm:cxn modelId="{C3D1A19F-2A2A-4D33-A69C-0C662A80D0A5}" type="presOf" srcId="{6C7DE63D-0057-459A-895F-EF94F1F58666}" destId="{7B97E61B-BBF9-4FA2-ADFC-C97CA72820E1}" srcOrd="1" destOrd="0" presId="urn:microsoft.com/office/officeart/2005/8/layout/orgChart1"/>
    <dgm:cxn modelId="{25A24FA5-14FD-4B7E-95EF-32BAF0D56A6F}" srcId="{21286562-0723-4A0C-A573-773244571C6A}" destId="{E77DD97C-F5BF-46C4-B7EF-B964A31779E2}" srcOrd="6" destOrd="0" parTransId="{F8C9ADB3-D15D-4C15-B558-5AEFD0B87E60}" sibTransId="{E3E2901F-0E6F-4458-A31C-B393FADB5720}"/>
    <dgm:cxn modelId="{021B0BAA-1E64-4846-A23B-FD7E0B314310}" srcId="{21286562-0723-4A0C-A573-773244571C6A}" destId="{6C7DE63D-0057-459A-895F-EF94F1F58666}" srcOrd="4" destOrd="0" parTransId="{21146E27-CCE0-4D1A-B1EB-870EE14825CC}" sibTransId="{855109B7-BAD9-49B3-BD8D-C817A1E7BFED}"/>
    <dgm:cxn modelId="{6AEF47B2-684A-4101-BDB5-4A5C0478469B}" srcId="{21286562-0723-4A0C-A573-773244571C6A}" destId="{6DF46C98-B2D9-43EC-8D80-F05414BF992E}" srcOrd="7" destOrd="0" parTransId="{1DF07288-1C4C-4F93-89F0-19F2DA7005CB}" sibTransId="{86D57B6A-F61C-46BA-B86D-15579B78B4C4}"/>
    <dgm:cxn modelId="{4A1BA9B2-56C0-4C25-9799-854AF1519497}" srcId="{21286562-0723-4A0C-A573-773244571C6A}" destId="{512A8AFB-664F-49C1-BE39-3668BD18B643}" srcOrd="1" destOrd="0" parTransId="{A2290357-0551-4752-AAA4-C4CEA8AFA6E6}" sibTransId="{682573D0-092B-4829-AAC3-F1AF722A7AF7}"/>
    <dgm:cxn modelId="{095180B3-5DF6-4A5C-8200-7CCADED57252}" type="presOf" srcId="{21286562-0723-4A0C-A573-773244571C6A}" destId="{71A7FB8A-EAB2-42E9-A23E-9B7953BF1492}" srcOrd="1" destOrd="0" presId="urn:microsoft.com/office/officeart/2005/8/layout/orgChart1"/>
    <dgm:cxn modelId="{7E20A1BA-043E-483A-BDFC-68FF8E2E5040}" type="presOf" srcId="{6DF46C98-B2D9-43EC-8D80-F05414BF992E}" destId="{76B57F3C-7007-46C6-A43E-DD25B03E945A}" srcOrd="1" destOrd="0" presId="urn:microsoft.com/office/officeart/2005/8/layout/orgChart1"/>
    <dgm:cxn modelId="{65DFDFC5-115B-4A0F-99B2-8075E0B77A8D}" type="presOf" srcId="{512A8AFB-664F-49C1-BE39-3668BD18B643}" destId="{7C1FEAAB-7C88-459B-8A90-A57071193945}" srcOrd="1" destOrd="0" presId="urn:microsoft.com/office/officeart/2005/8/layout/orgChart1"/>
    <dgm:cxn modelId="{408BBECB-FCE1-4A2C-BEED-C52FE713E85E}" type="presOf" srcId="{1DF07288-1C4C-4F93-89F0-19F2DA7005CB}" destId="{F5B818FB-A04C-4872-8AAC-4FD52E4DA64D}" srcOrd="0" destOrd="0" presId="urn:microsoft.com/office/officeart/2005/8/layout/orgChart1"/>
    <dgm:cxn modelId="{01A4F3CF-971D-4A8D-91BE-4C2409C5ED7F}" type="presOf" srcId="{6DF46C98-B2D9-43EC-8D80-F05414BF992E}" destId="{32BBB31E-D64A-431C-B8E1-776112C5200E}" srcOrd="0" destOrd="0" presId="urn:microsoft.com/office/officeart/2005/8/layout/orgChart1"/>
    <dgm:cxn modelId="{6CFBA5DA-184A-4DD2-9935-B5303CB1CFF5}" type="presOf" srcId="{632250BE-D927-436B-B6C6-DB3CE4B75AE9}" destId="{8FF2BC3B-649A-4BDE-BB10-FD1BA294D27D}" srcOrd="0" destOrd="0" presId="urn:microsoft.com/office/officeart/2005/8/layout/orgChart1"/>
    <dgm:cxn modelId="{8B77A1E2-9B6C-4721-8908-B425F76CC8DE}" srcId="{21286562-0723-4A0C-A573-773244571C6A}" destId="{4B802BFD-37AD-4EE1-B6CF-75245E5325E4}" srcOrd="5" destOrd="0" parTransId="{0CF3590C-17FD-48E6-8AA3-756FBCE9A4FD}" sibTransId="{7A74C60C-EC91-47D2-A06C-AD8A5E922081}"/>
    <dgm:cxn modelId="{1B6F75ED-A0FB-4542-ADFF-0452EBFB8C7A}" type="presOf" srcId="{1AC08AD5-F7ED-472A-BB16-170B65230A09}" destId="{F218C651-78DB-4CFE-AC0E-3C27F28E39E1}" srcOrd="0" destOrd="0" presId="urn:microsoft.com/office/officeart/2005/8/layout/orgChart1"/>
    <dgm:cxn modelId="{E97680EE-93CD-4AEB-A4D7-218AE019F461}" type="presOf" srcId="{6F4B4D01-97B8-4AF1-A1FB-3119E3D86C06}" destId="{D784B93B-0983-4F09-AC5D-DFBB50A61E7B}" srcOrd="1" destOrd="0" presId="urn:microsoft.com/office/officeart/2005/8/layout/orgChart1"/>
    <dgm:cxn modelId="{B0A765F2-3101-4858-8E95-E34E21B36EA0}" type="presOf" srcId="{500E4F54-2901-4FE6-AEA8-D826249A5808}" destId="{6CE1F18A-ED82-4C79-BB51-9E4CF0E811C4}" srcOrd="0" destOrd="0" presId="urn:microsoft.com/office/officeart/2005/8/layout/orgChart1"/>
    <dgm:cxn modelId="{3F26EAF2-E73B-49EF-8CEF-3ED7F95DAE94}" type="presOf" srcId="{77017E83-C612-4B98-AB51-6D55ECC3E206}" destId="{1CFFFE17-F760-4C0E-BEFD-5B506027FF86}" srcOrd="0" destOrd="0" presId="urn:microsoft.com/office/officeart/2005/8/layout/orgChart1"/>
    <dgm:cxn modelId="{25B97CF4-CF32-4246-AF99-170FBE447BE3}" srcId="{21286562-0723-4A0C-A573-773244571C6A}" destId="{6F4B4D01-97B8-4AF1-A1FB-3119E3D86C06}" srcOrd="0" destOrd="0" parTransId="{0AC3DC2F-1786-4DDF-B4F0-70A0E18012C4}" sibTransId="{F5F63449-8428-4AD6-9DEA-9DCAE9E93552}"/>
    <dgm:cxn modelId="{09A88AF4-9963-44D7-811B-81424979F7E7}" type="presOf" srcId="{C97D0C3F-B0DC-448A-B3F1-9DB9DA7FD427}" destId="{0C0E5DA2-9BE8-462C-A0C9-A809ADE1249F}" srcOrd="1" destOrd="0" presId="urn:microsoft.com/office/officeart/2005/8/layout/orgChart1"/>
    <dgm:cxn modelId="{7CE846F9-954B-41A7-A07C-A63EF083ACC3}" type="presOf" srcId="{F8C9ADB3-D15D-4C15-B558-5AEFD0B87E60}" destId="{891EA3CB-5299-4EB1-BD9A-420744F57921}" srcOrd="0" destOrd="0" presId="urn:microsoft.com/office/officeart/2005/8/layout/orgChart1"/>
    <dgm:cxn modelId="{F8C61B78-5D47-4367-A28B-C10A217CFB0E}" type="presParOf" srcId="{1CFFFE17-F760-4C0E-BEFD-5B506027FF86}" destId="{AFAC3CE3-D974-4095-8424-0D055F8C502E}" srcOrd="0" destOrd="0" presId="urn:microsoft.com/office/officeart/2005/8/layout/orgChart1"/>
    <dgm:cxn modelId="{9DF517B5-AA99-471F-87B1-491764469B15}" type="presParOf" srcId="{AFAC3CE3-D974-4095-8424-0D055F8C502E}" destId="{9D7DC251-E726-4857-929C-8FF40D5AF44C}" srcOrd="0" destOrd="0" presId="urn:microsoft.com/office/officeart/2005/8/layout/orgChart1"/>
    <dgm:cxn modelId="{8301AE62-152E-4FEE-BA6A-D836BA27A10B}" type="presParOf" srcId="{9D7DC251-E726-4857-929C-8FF40D5AF44C}" destId="{FD1A45B9-C259-4F46-BE68-D2075F528B6E}" srcOrd="0" destOrd="0" presId="urn:microsoft.com/office/officeart/2005/8/layout/orgChart1"/>
    <dgm:cxn modelId="{2B31AE7B-0F57-41A9-9070-773E67B1C6D8}" type="presParOf" srcId="{9D7DC251-E726-4857-929C-8FF40D5AF44C}" destId="{71A7FB8A-EAB2-42E9-A23E-9B7953BF1492}" srcOrd="1" destOrd="0" presId="urn:microsoft.com/office/officeart/2005/8/layout/orgChart1"/>
    <dgm:cxn modelId="{44A1F56B-4471-42D0-9B41-0CC3D10E8AA3}" type="presParOf" srcId="{AFAC3CE3-D974-4095-8424-0D055F8C502E}" destId="{85204EFC-2F8F-4258-AEF5-BF5D61BE3C7F}" srcOrd="1" destOrd="0" presId="urn:microsoft.com/office/officeart/2005/8/layout/orgChart1"/>
    <dgm:cxn modelId="{B4E38F67-4266-447F-A0C4-2EDE16DFB831}" type="presParOf" srcId="{85204EFC-2F8F-4258-AEF5-BF5D61BE3C7F}" destId="{92AC99BD-C9C6-4629-B0BD-C66B2C9C9683}" srcOrd="0" destOrd="0" presId="urn:microsoft.com/office/officeart/2005/8/layout/orgChart1"/>
    <dgm:cxn modelId="{F46B27C8-B962-4FCC-B13B-D85751B1DE74}" type="presParOf" srcId="{85204EFC-2F8F-4258-AEF5-BF5D61BE3C7F}" destId="{50791ADB-0158-4CAF-BE16-22BC3EF3A806}" srcOrd="1" destOrd="0" presId="urn:microsoft.com/office/officeart/2005/8/layout/orgChart1"/>
    <dgm:cxn modelId="{648D1971-6F4B-4255-A612-8C7C5CC9FCB0}" type="presParOf" srcId="{50791ADB-0158-4CAF-BE16-22BC3EF3A806}" destId="{DB19357E-A477-4236-AB93-AE727DF1DD20}" srcOrd="0" destOrd="0" presId="urn:microsoft.com/office/officeart/2005/8/layout/orgChart1"/>
    <dgm:cxn modelId="{EED106E0-B601-45BE-B3E3-C5F19B6EAE07}" type="presParOf" srcId="{DB19357E-A477-4236-AB93-AE727DF1DD20}" destId="{BD9101D2-C9D3-4199-9882-A43FF1EF6232}" srcOrd="0" destOrd="0" presId="urn:microsoft.com/office/officeart/2005/8/layout/orgChart1"/>
    <dgm:cxn modelId="{99EA9653-8571-48B4-8D91-2764A5813A0A}" type="presParOf" srcId="{DB19357E-A477-4236-AB93-AE727DF1DD20}" destId="{D784B93B-0983-4F09-AC5D-DFBB50A61E7B}" srcOrd="1" destOrd="0" presId="urn:microsoft.com/office/officeart/2005/8/layout/orgChart1"/>
    <dgm:cxn modelId="{D1C77438-F72C-4A88-BDD4-3E845AAFF811}" type="presParOf" srcId="{50791ADB-0158-4CAF-BE16-22BC3EF3A806}" destId="{7FBFA50A-C487-4CEE-8712-BE8B6D28ED61}" srcOrd="1" destOrd="0" presId="urn:microsoft.com/office/officeart/2005/8/layout/orgChart1"/>
    <dgm:cxn modelId="{83AFDAD6-3093-476F-B055-EF11CFC0ABF7}" type="presParOf" srcId="{50791ADB-0158-4CAF-BE16-22BC3EF3A806}" destId="{2E13869D-2987-47D9-BC3B-A0A17E9FC1BB}" srcOrd="2" destOrd="0" presId="urn:microsoft.com/office/officeart/2005/8/layout/orgChart1"/>
    <dgm:cxn modelId="{4AED4B4E-DC17-4868-B856-5A720BED38CA}" type="presParOf" srcId="{85204EFC-2F8F-4258-AEF5-BF5D61BE3C7F}" destId="{8639383F-4B49-431F-8775-770AE8821879}" srcOrd="2" destOrd="0" presId="urn:microsoft.com/office/officeart/2005/8/layout/orgChart1"/>
    <dgm:cxn modelId="{8E4F435A-FEAB-41C3-935B-7F44CE1A8DFD}" type="presParOf" srcId="{85204EFC-2F8F-4258-AEF5-BF5D61BE3C7F}" destId="{C2D124DD-090C-407D-9DBB-E52C8BE393E7}" srcOrd="3" destOrd="0" presId="urn:microsoft.com/office/officeart/2005/8/layout/orgChart1"/>
    <dgm:cxn modelId="{66AB7952-76C6-4FC4-8A3B-F6B77B0A69F3}" type="presParOf" srcId="{C2D124DD-090C-407D-9DBB-E52C8BE393E7}" destId="{D36FB161-3798-4E86-80F2-EFFC3C27460C}" srcOrd="0" destOrd="0" presId="urn:microsoft.com/office/officeart/2005/8/layout/orgChart1"/>
    <dgm:cxn modelId="{7C8577B4-E4C7-4673-936F-E0A5BC23D668}" type="presParOf" srcId="{D36FB161-3798-4E86-80F2-EFFC3C27460C}" destId="{4C982900-6ECB-438C-A18F-407805852EA0}" srcOrd="0" destOrd="0" presId="urn:microsoft.com/office/officeart/2005/8/layout/orgChart1"/>
    <dgm:cxn modelId="{4E9022D5-3A49-411D-ABA2-1F2F488F74B9}" type="presParOf" srcId="{D36FB161-3798-4E86-80F2-EFFC3C27460C}" destId="{7C1FEAAB-7C88-459B-8A90-A57071193945}" srcOrd="1" destOrd="0" presId="urn:microsoft.com/office/officeart/2005/8/layout/orgChart1"/>
    <dgm:cxn modelId="{4A12372C-6AD4-4DFE-8A93-B97BCAB1CC33}" type="presParOf" srcId="{C2D124DD-090C-407D-9DBB-E52C8BE393E7}" destId="{0377A829-BE40-43C6-8F86-EADA87B68C24}" srcOrd="1" destOrd="0" presId="urn:microsoft.com/office/officeart/2005/8/layout/orgChart1"/>
    <dgm:cxn modelId="{540A2613-96E2-4063-829C-B305C7B508EF}" type="presParOf" srcId="{C2D124DD-090C-407D-9DBB-E52C8BE393E7}" destId="{951AED07-89B7-4884-8EAD-4C26AF2B5C42}" srcOrd="2" destOrd="0" presId="urn:microsoft.com/office/officeart/2005/8/layout/orgChart1"/>
    <dgm:cxn modelId="{64312076-9B1F-4F74-B47E-9015748982B4}" type="presParOf" srcId="{85204EFC-2F8F-4258-AEF5-BF5D61BE3C7F}" destId="{F831E85F-B981-40F6-A182-003BEA73B155}" srcOrd="4" destOrd="0" presId="urn:microsoft.com/office/officeart/2005/8/layout/orgChart1"/>
    <dgm:cxn modelId="{65EDA7F1-9A22-4738-A587-A6E8701CB707}" type="presParOf" srcId="{85204EFC-2F8F-4258-AEF5-BF5D61BE3C7F}" destId="{156B6D64-CE58-467D-9D31-B8E7BC0C19E5}" srcOrd="5" destOrd="0" presId="urn:microsoft.com/office/officeart/2005/8/layout/orgChart1"/>
    <dgm:cxn modelId="{5F8FA0F0-B60D-4394-9AC8-9BCBFA61532A}" type="presParOf" srcId="{156B6D64-CE58-467D-9D31-B8E7BC0C19E5}" destId="{FEA4C04A-E823-44A2-861B-8CCEE066ED98}" srcOrd="0" destOrd="0" presId="urn:microsoft.com/office/officeart/2005/8/layout/orgChart1"/>
    <dgm:cxn modelId="{0FA12472-3E08-48D0-BB0C-C1AF4DE3A9F3}" type="presParOf" srcId="{FEA4C04A-E823-44A2-861B-8CCEE066ED98}" destId="{F218C651-78DB-4CFE-AC0E-3C27F28E39E1}" srcOrd="0" destOrd="0" presId="urn:microsoft.com/office/officeart/2005/8/layout/orgChart1"/>
    <dgm:cxn modelId="{F36DFF2D-24F1-4A1C-9F6C-FB0EBC68C99B}" type="presParOf" srcId="{FEA4C04A-E823-44A2-861B-8CCEE066ED98}" destId="{49E88690-560C-4A5D-80E4-7B2FB86C7645}" srcOrd="1" destOrd="0" presId="urn:microsoft.com/office/officeart/2005/8/layout/orgChart1"/>
    <dgm:cxn modelId="{029D8509-347D-41A0-A190-1AA6C34E1747}" type="presParOf" srcId="{156B6D64-CE58-467D-9D31-B8E7BC0C19E5}" destId="{A0D7AE74-B404-457A-B6A5-03C20BE2991E}" srcOrd="1" destOrd="0" presId="urn:microsoft.com/office/officeart/2005/8/layout/orgChart1"/>
    <dgm:cxn modelId="{B20DF8F7-1A9B-4F55-8FF6-271A05F35452}" type="presParOf" srcId="{156B6D64-CE58-467D-9D31-B8E7BC0C19E5}" destId="{11E56028-9700-492C-BEBC-67D8EC78CD60}" srcOrd="2" destOrd="0" presId="urn:microsoft.com/office/officeart/2005/8/layout/orgChart1"/>
    <dgm:cxn modelId="{55C62FEA-93A7-4052-B943-2FD83FCABCE7}" type="presParOf" srcId="{85204EFC-2F8F-4258-AEF5-BF5D61BE3C7F}" destId="{6CE1F18A-ED82-4C79-BB51-9E4CF0E811C4}" srcOrd="6" destOrd="0" presId="urn:microsoft.com/office/officeart/2005/8/layout/orgChart1"/>
    <dgm:cxn modelId="{27AADFA6-BA8C-47CB-AF90-9DE241A0A9A2}" type="presParOf" srcId="{85204EFC-2F8F-4258-AEF5-BF5D61BE3C7F}" destId="{1458DEA2-EE3D-499F-AE5B-4E72CEF11C67}" srcOrd="7" destOrd="0" presId="urn:microsoft.com/office/officeart/2005/8/layout/orgChart1"/>
    <dgm:cxn modelId="{848D3930-1C3D-4891-8C54-A521F4D6A2F6}" type="presParOf" srcId="{1458DEA2-EE3D-499F-AE5B-4E72CEF11C67}" destId="{0206D169-12A9-4F84-AB6A-CDF3DC6B9360}" srcOrd="0" destOrd="0" presId="urn:microsoft.com/office/officeart/2005/8/layout/orgChart1"/>
    <dgm:cxn modelId="{B63D99B3-2BC6-4FF3-9969-0201218DA6AB}" type="presParOf" srcId="{0206D169-12A9-4F84-AB6A-CDF3DC6B9360}" destId="{88D00955-7735-4D40-A490-B065F991857D}" srcOrd="0" destOrd="0" presId="urn:microsoft.com/office/officeart/2005/8/layout/orgChart1"/>
    <dgm:cxn modelId="{20380E8E-C8F5-42AC-946F-DF830A21DDA5}" type="presParOf" srcId="{0206D169-12A9-4F84-AB6A-CDF3DC6B9360}" destId="{99DFCC29-8480-43ED-8094-33B3D9E2C62B}" srcOrd="1" destOrd="0" presId="urn:microsoft.com/office/officeart/2005/8/layout/orgChart1"/>
    <dgm:cxn modelId="{5A617A4D-809E-4A74-B8D8-108033905551}" type="presParOf" srcId="{1458DEA2-EE3D-499F-AE5B-4E72CEF11C67}" destId="{AA6F969C-9106-4382-A9A0-A03F17ADFD99}" srcOrd="1" destOrd="0" presId="urn:microsoft.com/office/officeart/2005/8/layout/orgChart1"/>
    <dgm:cxn modelId="{2BF2A21E-2F85-4D51-8ADE-25DC484A0172}" type="presParOf" srcId="{1458DEA2-EE3D-499F-AE5B-4E72CEF11C67}" destId="{4CAD17F3-ABC6-480B-8FAC-3C18F012EA18}" srcOrd="2" destOrd="0" presId="urn:microsoft.com/office/officeart/2005/8/layout/orgChart1"/>
    <dgm:cxn modelId="{3679E047-AF34-4562-A32A-1C108E5C8566}" type="presParOf" srcId="{85204EFC-2F8F-4258-AEF5-BF5D61BE3C7F}" destId="{D289DC97-1789-4B12-8817-A64499F3D99C}" srcOrd="8" destOrd="0" presId="urn:microsoft.com/office/officeart/2005/8/layout/orgChart1"/>
    <dgm:cxn modelId="{005DCAB0-806F-4425-851D-CD34C2B85BA3}" type="presParOf" srcId="{85204EFC-2F8F-4258-AEF5-BF5D61BE3C7F}" destId="{9BD72C59-46A9-4F75-AF1C-30E79AED550A}" srcOrd="9" destOrd="0" presId="urn:microsoft.com/office/officeart/2005/8/layout/orgChart1"/>
    <dgm:cxn modelId="{08617778-34A6-42EA-B551-FA3D5064DB77}" type="presParOf" srcId="{9BD72C59-46A9-4F75-AF1C-30E79AED550A}" destId="{7438A22C-631E-48A4-AD01-30FFADF0E6C8}" srcOrd="0" destOrd="0" presId="urn:microsoft.com/office/officeart/2005/8/layout/orgChart1"/>
    <dgm:cxn modelId="{2063ACC3-D735-4EB8-BB93-8B02F58D5B0E}" type="presParOf" srcId="{7438A22C-631E-48A4-AD01-30FFADF0E6C8}" destId="{5D724881-1168-4CD8-8323-AA62AF97BA70}" srcOrd="0" destOrd="0" presId="urn:microsoft.com/office/officeart/2005/8/layout/orgChart1"/>
    <dgm:cxn modelId="{36EC895F-5DB4-4CBE-B650-1E9CA9AD25AF}" type="presParOf" srcId="{7438A22C-631E-48A4-AD01-30FFADF0E6C8}" destId="{7B97E61B-BBF9-4FA2-ADFC-C97CA72820E1}" srcOrd="1" destOrd="0" presId="urn:microsoft.com/office/officeart/2005/8/layout/orgChart1"/>
    <dgm:cxn modelId="{44A33274-0CAB-4B21-AA99-7E96B36B096C}" type="presParOf" srcId="{9BD72C59-46A9-4F75-AF1C-30E79AED550A}" destId="{D233D91F-C17B-4FA2-AB3D-0D20AC49024A}" srcOrd="1" destOrd="0" presId="urn:microsoft.com/office/officeart/2005/8/layout/orgChart1"/>
    <dgm:cxn modelId="{1542D768-664E-4AB1-85A8-651CAB2B0B36}" type="presParOf" srcId="{9BD72C59-46A9-4F75-AF1C-30E79AED550A}" destId="{CC154299-1F17-429B-A219-498C548A7199}" srcOrd="2" destOrd="0" presId="urn:microsoft.com/office/officeart/2005/8/layout/orgChart1"/>
    <dgm:cxn modelId="{507D9187-BEA1-4181-AAA6-4630A99AA68A}" type="presParOf" srcId="{85204EFC-2F8F-4258-AEF5-BF5D61BE3C7F}" destId="{8C09BBB9-62A4-4519-BF06-D0931E04EDB2}" srcOrd="10" destOrd="0" presId="urn:microsoft.com/office/officeart/2005/8/layout/orgChart1"/>
    <dgm:cxn modelId="{4E3BAD26-C37B-4D2D-B3B1-91D493436584}" type="presParOf" srcId="{85204EFC-2F8F-4258-AEF5-BF5D61BE3C7F}" destId="{3843B2B4-AB9A-4CC0-A53C-646A8BC85F31}" srcOrd="11" destOrd="0" presId="urn:microsoft.com/office/officeart/2005/8/layout/orgChart1"/>
    <dgm:cxn modelId="{2E6429E6-B5C5-4501-A6C9-972CE2503EB8}" type="presParOf" srcId="{3843B2B4-AB9A-4CC0-A53C-646A8BC85F31}" destId="{62A67F25-00F1-4B7D-8499-01A135AACAA7}" srcOrd="0" destOrd="0" presId="urn:microsoft.com/office/officeart/2005/8/layout/orgChart1"/>
    <dgm:cxn modelId="{5E24290E-B5CE-46A7-BE81-3C4D8C7C8413}" type="presParOf" srcId="{62A67F25-00F1-4B7D-8499-01A135AACAA7}" destId="{AFAFB8ED-A085-479C-B5DE-369B0113A568}" srcOrd="0" destOrd="0" presId="urn:microsoft.com/office/officeart/2005/8/layout/orgChart1"/>
    <dgm:cxn modelId="{05AE62A2-7585-4F2E-9B84-759C934F930C}" type="presParOf" srcId="{62A67F25-00F1-4B7D-8499-01A135AACAA7}" destId="{E0020AF4-B884-4CE1-A0EE-6B40095D5FDC}" srcOrd="1" destOrd="0" presId="urn:microsoft.com/office/officeart/2005/8/layout/orgChart1"/>
    <dgm:cxn modelId="{43EF5222-1931-47A4-8663-9F225A83A3FC}" type="presParOf" srcId="{3843B2B4-AB9A-4CC0-A53C-646A8BC85F31}" destId="{B54296EF-1EDE-4791-A545-EC5EDC2F2EC6}" srcOrd="1" destOrd="0" presId="urn:microsoft.com/office/officeart/2005/8/layout/orgChart1"/>
    <dgm:cxn modelId="{8931B0F7-AECD-4A0A-BB45-59B8314093A7}" type="presParOf" srcId="{3843B2B4-AB9A-4CC0-A53C-646A8BC85F31}" destId="{274E9387-B370-44A8-AC2A-1FE049A85F5C}" srcOrd="2" destOrd="0" presId="urn:microsoft.com/office/officeart/2005/8/layout/orgChart1"/>
    <dgm:cxn modelId="{B5BE988E-4104-4DA6-AC6A-B421C0D8745D}" type="presParOf" srcId="{85204EFC-2F8F-4258-AEF5-BF5D61BE3C7F}" destId="{891EA3CB-5299-4EB1-BD9A-420744F57921}" srcOrd="12" destOrd="0" presId="urn:microsoft.com/office/officeart/2005/8/layout/orgChart1"/>
    <dgm:cxn modelId="{E2AF92B3-8637-491E-A07F-ABE955E6317C}" type="presParOf" srcId="{85204EFC-2F8F-4258-AEF5-BF5D61BE3C7F}" destId="{AFA79460-2FD8-4D28-9361-C2A53570BFFE}" srcOrd="13" destOrd="0" presId="urn:microsoft.com/office/officeart/2005/8/layout/orgChart1"/>
    <dgm:cxn modelId="{681A9775-F3D7-4CCC-AAA8-C65DDB2D5E46}" type="presParOf" srcId="{AFA79460-2FD8-4D28-9361-C2A53570BFFE}" destId="{AED28BE9-9DC8-41EF-90A6-42E4054DC2EB}" srcOrd="0" destOrd="0" presId="urn:microsoft.com/office/officeart/2005/8/layout/orgChart1"/>
    <dgm:cxn modelId="{0C5A1882-2290-4023-B92D-8D659424CEE1}" type="presParOf" srcId="{AED28BE9-9DC8-41EF-90A6-42E4054DC2EB}" destId="{A5000758-07F2-4E80-9EDB-A50A936D0334}" srcOrd="0" destOrd="0" presId="urn:microsoft.com/office/officeart/2005/8/layout/orgChart1"/>
    <dgm:cxn modelId="{64AD8B1E-5162-4504-B6EE-C0851709787D}" type="presParOf" srcId="{AED28BE9-9DC8-41EF-90A6-42E4054DC2EB}" destId="{05655A86-908D-4B03-BA04-4D813C13379C}" srcOrd="1" destOrd="0" presId="urn:microsoft.com/office/officeart/2005/8/layout/orgChart1"/>
    <dgm:cxn modelId="{A225A583-34A3-4F89-89EF-CA77E82E8A41}" type="presParOf" srcId="{AFA79460-2FD8-4D28-9361-C2A53570BFFE}" destId="{7944377C-243B-4305-957E-842BF4B35714}" srcOrd="1" destOrd="0" presId="urn:microsoft.com/office/officeart/2005/8/layout/orgChart1"/>
    <dgm:cxn modelId="{B144F603-C2FC-4599-B771-934E0198B6ED}" type="presParOf" srcId="{AFA79460-2FD8-4D28-9361-C2A53570BFFE}" destId="{04FC8068-9A4E-4177-B85F-EE58E91FF913}" srcOrd="2" destOrd="0" presId="urn:microsoft.com/office/officeart/2005/8/layout/orgChart1"/>
    <dgm:cxn modelId="{7E244C72-BE43-4A90-951C-A28664455F32}" type="presParOf" srcId="{85204EFC-2F8F-4258-AEF5-BF5D61BE3C7F}" destId="{F5B818FB-A04C-4872-8AAC-4FD52E4DA64D}" srcOrd="14" destOrd="0" presId="urn:microsoft.com/office/officeart/2005/8/layout/orgChart1"/>
    <dgm:cxn modelId="{EE0253E8-72F4-4534-B18D-3953FD221A21}" type="presParOf" srcId="{85204EFC-2F8F-4258-AEF5-BF5D61BE3C7F}" destId="{7E8584B3-D896-4359-AE3D-90D14B8B7317}" srcOrd="15" destOrd="0" presId="urn:microsoft.com/office/officeart/2005/8/layout/orgChart1"/>
    <dgm:cxn modelId="{78D02DBE-8FDA-4A51-AEB7-1AFE3062ACEA}" type="presParOf" srcId="{7E8584B3-D896-4359-AE3D-90D14B8B7317}" destId="{531D7663-F286-4FF3-B1EC-37E15F2B25DC}" srcOrd="0" destOrd="0" presId="urn:microsoft.com/office/officeart/2005/8/layout/orgChart1"/>
    <dgm:cxn modelId="{80F6293F-F032-4B53-87DD-A90A77718358}" type="presParOf" srcId="{531D7663-F286-4FF3-B1EC-37E15F2B25DC}" destId="{32BBB31E-D64A-431C-B8E1-776112C5200E}" srcOrd="0" destOrd="0" presId="urn:microsoft.com/office/officeart/2005/8/layout/orgChart1"/>
    <dgm:cxn modelId="{05ECEC50-0AFD-48E7-BEE2-315D3E7EF6E2}" type="presParOf" srcId="{531D7663-F286-4FF3-B1EC-37E15F2B25DC}" destId="{76B57F3C-7007-46C6-A43E-DD25B03E945A}" srcOrd="1" destOrd="0" presId="urn:microsoft.com/office/officeart/2005/8/layout/orgChart1"/>
    <dgm:cxn modelId="{A35C0539-CBDD-4763-B6AF-F1EF237B1323}" type="presParOf" srcId="{7E8584B3-D896-4359-AE3D-90D14B8B7317}" destId="{873F0B91-47F9-4D85-94F1-A9898A5E4767}" srcOrd="1" destOrd="0" presId="urn:microsoft.com/office/officeart/2005/8/layout/orgChart1"/>
    <dgm:cxn modelId="{1C27B27A-7F84-4666-BF5A-3C45C4A8AF13}" type="presParOf" srcId="{7E8584B3-D896-4359-AE3D-90D14B8B7317}" destId="{776708E7-1684-4825-84FF-EC4C8BF9E72E}" srcOrd="2" destOrd="0" presId="urn:microsoft.com/office/officeart/2005/8/layout/orgChart1"/>
    <dgm:cxn modelId="{3DCC793E-4A92-4455-86D7-1704E27B299D}" type="presParOf" srcId="{85204EFC-2F8F-4258-AEF5-BF5D61BE3C7F}" destId="{8FF2BC3B-649A-4BDE-BB10-FD1BA294D27D}" srcOrd="16" destOrd="0" presId="urn:microsoft.com/office/officeart/2005/8/layout/orgChart1"/>
    <dgm:cxn modelId="{EF2C1D35-DEC0-439A-A78A-E158C6C04FEB}" type="presParOf" srcId="{85204EFC-2F8F-4258-AEF5-BF5D61BE3C7F}" destId="{B877D259-9913-4066-8CC3-68CE1F2B05D2}" srcOrd="17" destOrd="0" presId="urn:microsoft.com/office/officeart/2005/8/layout/orgChart1"/>
    <dgm:cxn modelId="{0741CF77-50CF-4D8B-94A2-2FCE6440F60F}" type="presParOf" srcId="{B877D259-9913-4066-8CC3-68CE1F2B05D2}" destId="{1A16FBCD-2223-4CD3-9D2E-FDB961C67FF4}" srcOrd="0" destOrd="0" presId="urn:microsoft.com/office/officeart/2005/8/layout/orgChart1"/>
    <dgm:cxn modelId="{18A88B7B-7B92-4683-82E6-81F4CD2A37DD}" type="presParOf" srcId="{1A16FBCD-2223-4CD3-9D2E-FDB961C67FF4}" destId="{CDF316B2-260B-4674-A265-E99A8A16654B}" srcOrd="0" destOrd="0" presId="urn:microsoft.com/office/officeart/2005/8/layout/orgChart1"/>
    <dgm:cxn modelId="{E039AC37-AB9A-4054-8A29-10AC386E448F}" type="presParOf" srcId="{1A16FBCD-2223-4CD3-9D2E-FDB961C67FF4}" destId="{0C0E5DA2-9BE8-462C-A0C9-A809ADE1249F}" srcOrd="1" destOrd="0" presId="urn:microsoft.com/office/officeart/2005/8/layout/orgChart1"/>
    <dgm:cxn modelId="{076803CC-2F4C-4899-9958-BF97B69D9E3F}" type="presParOf" srcId="{B877D259-9913-4066-8CC3-68CE1F2B05D2}" destId="{3695B4D4-4EFD-4F22-A7E7-9CF4BAB71D18}" srcOrd="1" destOrd="0" presId="urn:microsoft.com/office/officeart/2005/8/layout/orgChart1"/>
    <dgm:cxn modelId="{F18FBC6C-5648-40A9-930F-890E038438A0}" type="presParOf" srcId="{B877D259-9913-4066-8CC3-68CE1F2B05D2}" destId="{2C52BAD2-BAE5-483C-BA98-BA6287DFD86D}" srcOrd="2" destOrd="0" presId="urn:microsoft.com/office/officeart/2005/8/layout/orgChart1"/>
    <dgm:cxn modelId="{27CD5535-9E13-4B8E-B86B-AF272139A7CE}" type="presParOf" srcId="{AFAC3CE3-D974-4095-8424-0D055F8C502E}" destId="{038CDE4B-746F-4387-9F99-029DEDB2D6E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5293E1-3BD9-4552-817C-C74BE544CA6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3876B741-B484-4DAF-B94E-268ADE1FE8AD}">
      <dgm:prSet phldrT="[Text]" custT="1"/>
      <dgm:spPr/>
      <dgm:t>
        <a:bodyPr/>
        <a:lstStyle/>
        <a:p>
          <a:r>
            <a:rPr lang="fa-IR" sz="1600" b="1" dirty="0">
              <a:cs typeface="B Nazanin" panose="00000400000000000000" pitchFamily="2" charset="-78"/>
            </a:rPr>
            <a:t>طبقه بندی منابع و مصارف</a:t>
          </a:r>
          <a:endParaRPr lang="en-US" sz="1600" b="1" dirty="0">
            <a:cs typeface="B Nazanin" panose="00000400000000000000" pitchFamily="2" charset="-78"/>
          </a:endParaRPr>
        </a:p>
      </dgm:t>
    </dgm:pt>
    <dgm:pt modelId="{F1701CEF-7CEE-4E10-B843-A5EB4F043298}" type="parTrans" cxnId="{DAAE2E4C-1841-4F90-A1B1-6C1791F6E39B}">
      <dgm:prSet/>
      <dgm:spPr/>
      <dgm:t>
        <a:bodyPr/>
        <a:lstStyle/>
        <a:p>
          <a:endParaRPr lang="en-US"/>
        </a:p>
      </dgm:t>
    </dgm:pt>
    <dgm:pt modelId="{799EAEAE-081D-4020-8D23-FAA8892C866D}" type="sibTrans" cxnId="{DAAE2E4C-1841-4F90-A1B1-6C1791F6E39B}">
      <dgm:prSet/>
      <dgm:spPr/>
      <dgm:t>
        <a:bodyPr/>
        <a:lstStyle/>
        <a:p>
          <a:endParaRPr lang="en-US"/>
        </a:p>
      </dgm:t>
    </dgm:pt>
    <dgm:pt modelId="{07EDE540-5CBF-48C7-87DF-CCF653C156B4}">
      <dgm:prSet phldrT="[Text]"/>
      <dgm:spPr/>
      <dgm:t>
        <a:bodyPr/>
        <a:lstStyle/>
        <a:p>
          <a:r>
            <a:rPr lang="fa-IR" b="1" dirty="0">
              <a:cs typeface="B Nazanin" panose="00000400000000000000" pitchFamily="2" charset="-78"/>
            </a:rPr>
            <a:t>مصارف</a:t>
          </a:r>
          <a:endParaRPr lang="en-US" b="1" dirty="0">
            <a:cs typeface="B Nazanin" panose="00000400000000000000" pitchFamily="2" charset="-78"/>
          </a:endParaRPr>
        </a:p>
      </dgm:t>
    </dgm:pt>
    <dgm:pt modelId="{13242DEC-F1C6-41C2-BA17-A278EE729E24}" type="parTrans" cxnId="{963FB881-CFBF-45EF-9EAF-D6AB7C662845}">
      <dgm:prSet/>
      <dgm:spPr/>
      <dgm:t>
        <a:bodyPr/>
        <a:lstStyle/>
        <a:p>
          <a:endParaRPr lang="en-US"/>
        </a:p>
      </dgm:t>
    </dgm:pt>
    <dgm:pt modelId="{D646762C-2426-4CC5-A7C1-D5241732B3C3}" type="sibTrans" cxnId="{963FB881-CFBF-45EF-9EAF-D6AB7C662845}">
      <dgm:prSet/>
      <dgm:spPr/>
      <dgm:t>
        <a:bodyPr/>
        <a:lstStyle/>
        <a:p>
          <a:endParaRPr lang="en-US"/>
        </a:p>
      </dgm:t>
    </dgm:pt>
    <dgm:pt modelId="{C7937D08-245C-46CD-8AF1-8FFA5F86E7E4}">
      <dgm:prSet phldrT="[Text]" custT="1"/>
      <dgm:spPr/>
      <dgm:t>
        <a:bodyPr/>
        <a:lstStyle/>
        <a:p>
          <a:r>
            <a:rPr lang="fa-IR" sz="1400" b="1" dirty="0">
              <a:cs typeface="B Nazanin" panose="00000400000000000000" pitchFamily="2" charset="-78"/>
            </a:rPr>
            <a:t>تملک دارایی های مالی</a:t>
          </a:r>
          <a:endParaRPr lang="en-US" sz="1400" b="1" dirty="0">
            <a:cs typeface="B Nazanin" panose="00000400000000000000" pitchFamily="2" charset="-78"/>
          </a:endParaRPr>
        </a:p>
      </dgm:t>
    </dgm:pt>
    <dgm:pt modelId="{B26001D3-8652-40D3-B686-0CD94E26FB4D}" type="parTrans" cxnId="{07C86A37-8AF3-4A17-96DA-F1AE85EF2A17}">
      <dgm:prSet/>
      <dgm:spPr/>
      <dgm:t>
        <a:bodyPr/>
        <a:lstStyle/>
        <a:p>
          <a:endParaRPr lang="en-US"/>
        </a:p>
      </dgm:t>
    </dgm:pt>
    <dgm:pt modelId="{07D7908C-1459-4ACA-9C8F-4ABAB8915302}" type="sibTrans" cxnId="{07C86A37-8AF3-4A17-96DA-F1AE85EF2A17}">
      <dgm:prSet/>
      <dgm:spPr/>
      <dgm:t>
        <a:bodyPr/>
        <a:lstStyle/>
        <a:p>
          <a:endParaRPr lang="en-US"/>
        </a:p>
      </dgm:t>
    </dgm:pt>
    <dgm:pt modelId="{2BF4CB87-A225-4D93-98D4-FE0E57688DC4}">
      <dgm:prSet phldrT="[Text]" custT="1"/>
      <dgm:spPr/>
      <dgm:t>
        <a:bodyPr/>
        <a:lstStyle/>
        <a:p>
          <a:r>
            <a:rPr lang="fa-IR" sz="1400" b="1" dirty="0">
              <a:cs typeface="B Nazanin" panose="00000400000000000000" pitchFamily="2" charset="-78"/>
            </a:rPr>
            <a:t>تملک دارایی های سرمایه ای</a:t>
          </a:r>
          <a:endParaRPr lang="en-US" sz="1400" b="1" dirty="0">
            <a:cs typeface="B Nazanin" panose="00000400000000000000" pitchFamily="2" charset="-78"/>
          </a:endParaRPr>
        </a:p>
      </dgm:t>
    </dgm:pt>
    <dgm:pt modelId="{68C1BAC0-FE7A-47CD-89BF-2856DDED79FF}" type="parTrans" cxnId="{638F5666-8C1C-4793-A03C-07804446D6EA}">
      <dgm:prSet/>
      <dgm:spPr/>
      <dgm:t>
        <a:bodyPr/>
        <a:lstStyle/>
        <a:p>
          <a:endParaRPr lang="en-US"/>
        </a:p>
      </dgm:t>
    </dgm:pt>
    <dgm:pt modelId="{2513EB66-489E-4437-8E0A-5E5948E20C5B}" type="sibTrans" cxnId="{638F5666-8C1C-4793-A03C-07804446D6EA}">
      <dgm:prSet/>
      <dgm:spPr/>
      <dgm:t>
        <a:bodyPr/>
        <a:lstStyle/>
        <a:p>
          <a:endParaRPr lang="en-US"/>
        </a:p>
      </dgm:t>
    </dgm:pt>
    <dgm:pt modelId="{12E82616-7C35-4D01-98C9-563EAE1E2224}">
      <dgm:prSet phldrT="[Text]"/>
      <dgm:spPr/>
      <dgm:t>
        <a:bodyPr/>
        <a:lstStyle/>
        <a:p>
          <a:r>
            <a:rPr lang="fa-IR" b="1" dirty="0">
              <a:cs typeface="B Nazanin" panose="00000400000000000000" pitchFamily="2" charset="-78"/>
            </a:rPr>
            <a:t>منابع</a:t>
          </a:r>
          <a:endParaRPr lang="en-US" b="1" dirty="0">
            <a:cs typeface="B Nazanin" panose="00000400000000000000" pitchFamily="2" charset="-78"/>
          </a:endParaRPr>
        </a:p>
      </dgm:t>
    </dgm:pt>
    <dgm:pt modelId="{FF079CA6-ADB2-49D0-BF29-67C8C5AFF480}" type="parTrans" cxnId="{2DA202F3-9E4D-457F-BF48-164B52A56969}">
      <dgm:prSet/>
      <dgm:spPr/>
      <dgm:t>
        <a:bodyPr/>
        <a:lstStyle/>
        <a:p>
          <a:endParaRPr lang="en-US"/>
        </a:p>
      </dgm:t>
    </dgm:pt>
    <dgm:pt modelId="{B1794E2F-BFC9-45EC-B45B-77CF418210C8}" type="sibTrans" cxnId="{2DA202F3-9E4D-457F-BF48-164B52A56969}">
      <dgm:prSet/>
      <dgm:spPr/>
      <dgm:t>
        <a:bodyPr/>
        <a:lstStyle/>
        <a:p>
          <a:endParaRPr lang="en-US"/>
        </a:p>
      </dgm:t>
    </dgm:pt>
    <dgm:pt modelId="{BEEA43BD-3A2A-4BD0-89F6-A8CFCE13A1AC}">
      <dgm:prSet phldrT="[Text]" custT="1"/>
      <dgm:spPr/>
      <dgm:t>
        <a:bodyPr/>
        <a:lstStyle/>
        <a:p>
          <a:r>
            <a:rPr lang="fa-IR" sz="1400" b="1" dirty="0">
              <a:cs typeface="B Nazanin" panose="00000400000000000000" pitchFamily="2" charset="-78"/>
            </a:rPr>
            <a:t>واگذاری دارایی های سرمایه ای</a:t>
          </a:r>
          <a:endParaRPr lang="en-US" sz="1400" b="1" dirty="0">
            <a:cs typeface="B Nazanin" panose="00000400000000000000" pitchFamily="2" charset="-78"/>
          </a:endParaRPr>
        </a:p>
      </dgm:t>
    </dgm:pt>
    <dgm:pt modelId="{344712B3-2E48-4A45-B6EA-E1F2ADF00A78}" type="parTrans" cxnId="{67897C4C-7862-446B-BA63-248ABBD0BB27}">
      <dgm:prSet/>
      <dgm:spPr/>
      <dgm:t>
        <a:bodyPr/>
        <a:lstStyle/>
        <a:p>
          <a:endParaRPr lang="en-US"/>
        </a:p>
      </dgm:t>
    </dgm:pt>
    <dgm:pt modelId="{29F9AED0-4248-4AB6-96C8-2CF628E2F639}" type="sibTrans" cxnId="{67897C4C-7862-446B-BA63-248ABBD0BB27}">
      <dgm:prSet/>
      <dgm:spPr/>
      <dgm:t>
        <a:bodyPr/>
        <a:lstStyle/>
        <a:p>
          <a:endParaRPr lang="en-US"/>
        </a:p>
      </dgm:t>
    </dgm:pt>
    <dgm:pt modelId="{5BA39BDF-263B-4127-A0AD-FB6DEDDD2E37}">
      <dgm:prSet custT="1"/>
      <dgm:spPr/>
      <dgm:t>
        <a:bodyPr/>
        <a:lstStyle/>
        <a:p>
          <a:r>
            <a:rPr lang="fa-IR" sz="1400" b="1" dirty="0">
              <a:cs typeface="B Nazanin" panose="00000400000000000000" pitchFamily="2" charset="-78"/>
            </a:rPr>
            <a:t>واگذاری دارایی های مالی</a:t>
          </a:r>
          <a:endParaRPr lang="en-US" sz="1400" b="1" dirty="0">
            <a:cs typeface="B Nazanin" panose="00000400000000000000" pitchFamily="2" charset="-78"/>
          </a:endParaRPr>
        </a:p>
      </dgm:t>
    </dgm:pt>
    <dgm:pt modelId="{8A473ACC-20A2-4C14-99E9-E5875E5CDF6E}" type="parTrans" cxnId="{5BD03DB5-BB05-4480-8C07-8BF8E9AA7D13}">
      <dgm:prSet/>
      <dgm:spPr/>
      <dgm:t>
        <a:bodyPr/>
        <a:lstStyle/>
        <a:p>
          <a:endParaRPr lang="en-US"/>
        </a:p>
      </dgm:t>
    </dgm:pt>
    <dgm:pt modelId="{68878C10-9308-4E11-8088-FAD5A699E85D}" type="sibTrans" cxnId="{5BD03DB5-BB05-4480-8C07-8BF8E9AA7D13}">
      <dgm:prSet/>
      <dgm:spPr/>
      <dgm:t>
        <a:bodyPr/>
        <a:lstStyle/>
        <a:p>
          <a:endParaRPr lang="en-US"/>
        </a:p>
      </dgm:t>
    </dgm:pt>
    <dgm:pt modelId="{79373F5D-07EB-4794-8414-1C483E3BD828}">
      <dgm:prSet custT="1"/>
      <dgm:spPr/>
      <dgm:t>
        <a:bodyPr/>
        <a:lstStyle/>
        <a:p>
          <a:r>
            <a:rPr lang="fa-IR" sz="1400" b="1" dirty="0">
              <a:cs typeface="B Nazanin" panose="00000400000000000000" pitchFamily="2" charset="-78"/>
            </a:rPr>
            <a:t>درآمدها</a:t>
          </a:r>
          <a:endParaRPr lang="en-US" sz="1400" b="1" dirty="0">
            <a:cs typeface="B Nazanin" panose="00000400000000000000" pitchFamily="2" charset="-78"/>
          </a:endParaRPr>
        </a:p>
      </dgm:t>
    </dgm:pt>
    <dgm:pt modelId="{7BCB6C16-A3D8-4EE6-AE51-16892CC06CE9}" type="parTrans" cxnId="{DF4C5665-A7F5-4F5B-BF1F-D2A665A4307E}">
      <dgm:prSet/>
      <dgm:spPr/>
      <dgm:t>
        <a:bodyPr/>
        <a:lstStyle/>
        <a:p>
          <a:endParaRPr lang="en-US"/>
        </a:p>
      </dgm:t>
    </dgm:pt>
    <dgm:pt modelId="{18F2D3B3-DD23-4EA9-AA57-FC564863DD65}" type="sibTrans" cxnId="{DF4C5665-A7F5-4F5B-BF1F-D2A665A4307E}">
      <dgm:prSet/>
      <dgm:spPr/>
      <dgm:t>
        <a:bodyPr/>
        <a:lstStyle/>
        <a:p>
          <a:endParaRPr lang="en-US"/>
        </a:p>
      </dgm:t>
    </dgm:pt>
    <dgm:pt modelId="{31D58FF8-F0A4-4940-BA59-44AFFA9371A6}">
      <dgm:prSet custT="1"/>
      <dgm:spPr/>
      <dgm:t>
        <a:bodyPr/>
        <a:lstStyle/>
        <a:p>
          <a:r>
            <a:rPr lang="fa-IR" sz="1400" b="1" dirty="0">
              <a:cs typeface="B Nazanin" panose="00000400000000000000" pitchFamily="2" charset="-78"/>
            </a:rPr>
            <a:t>هزینه ها</a:t>
          </a:r>
          <a:endParaRPr lang="en-US" sz="1400" b="1" dirty="0">
            <a:cs typeface="B Nazanin" panose="00000400000000000000" pitchFamily="2" charset="-78"/>
          </a:endParaRPr>
        </a:p>
      </dgm:t>
    </dgm:pt>
    <dgm:pt modelId="{8322C6CD-CE17-414D-8D49-2916AE620849}" type="parTrans" cxnId="{36D29F3C-3A68-4343-B46E-32981CAC9121}">
      <dgm:prSet/>
      <dgm:spPr/>
      <dgm:t>
        <a:bodyPr/>
        <a:lstStyle/>
        <a:p>
          <a:endParaRPr lang="en-US"/>
        </a:p>
      </dgm:t>
    </dgm:pt>
    <dgm:pt modelId="{8B457D79-A912-405D-9821-9C3B90023C0B}" type="sibTrans" cxnId="{36D29F3C-3A68-4343-B46E-32981CAC9121}">
      <dgm:prSet/>
      <dgm:spPr/>
      <dgm:t>
        <a:bodyPr/>
        <a:lstStyle/>
        <a:p>
          <a:endParaRPr lang="en-US"/>
        </a:p>
      </dgm:t>
    </dgm:pt>
    <dgm:pt modelId="{2E2F848F-8636-45C5-AAE4-D37AA65020D0}" type="pres">
      <dgm:prSet presAssocID="{F85293E1-3BD9-4552-817C-C74BE544CA6F}" presName="hierChild1" presStyleCnt="0">
        <dgm:presLayoutVars>
          <dgm:chPref val="1"/>
          <dgm:dir/>
          <dgm:animOne val="branch"/>
          <dgm:animLvl val="lvl"/>
          <dgm:resizeHandles/>
        </dgm:presLayoutVars>
      </dgm:prSet>
      <dgm:spPr/>
    </dgm:pt>
    <dgm:pt modelId="{C3445C62-CDC7-4CB0-AF9F-CBABCE772F98}" type="pres">
      <dgm:prSet presAssocID="{3876B741-B484-4DAF-B94E-268ADE1FE8AD}" presName="hierRoot1" presStyleCnt="0"/>
      <dgm:spPr/>
    </dgm:pt>
    <dgm:pt modelId="{28E5671C-4DA5-4521-B591-0E5306A55D89}" type="pres">
      <dgm:prSet presAssocID="{3876B741-B484-4DAF-B94E-268ADE1FE8AD}" presName="composite" presStyleCnt="0"/>
      <dgm:spPr/>
    </dgm:pt>
    <dgm:pt modelId="{6AE49F1F-D43E-4885-B1EB-9BA46AEC1CBF}" type="pres">
      <dgm:prSet presAssocID="{3876B741-B484-4DAF-B94E-268ADE1FE8AD}" presName="background" presStyleLbl="node0" presStyleIdx="0" presStyleCnt="1"/>
      <dgm:spPr/>
    </dgm:pt>
    <dgm:pt modelId="{67FD5A9C-8155-4C72-AF59-13F9C0DA3C4A}" type="pres">
      <dgm:prSet presAssocID="{3876B741-B484-4DAF-B94E-268ADE1FE8AD}" presName="text" presStyleLbl="fgAcc0" presStyleIdx="0" presStyleCnt="1" custScaleX="204072">
        <dgm:presLayoutVars>
          <dgm:chPref val="3"/>
        </dgm:presLayoutVars>
      </dgm:prSet>
      <dgm:spPr/>
    </dgm:pt>
    <dgm:pt modelId="{FC716C20-52CC-4E0F-AEE1-48DC881B7A8F}" type="pres">
      <dgm:prSet presAssocID="{3876B741-B484-4DAF-B94E-268ADE1FE8AD}" presName="hierChild2" presStyleCnt="0"/>
      <dgm:spPr/>
    </dgm:pt>
    <dgm:pt modelId="{0FBBD7AE-4232-4241-9CF9-F727BBB81524}" type="pres">
      <dgm:prSet presAssocID="{13242DEC-F1C6-41C2-BA17-A278EE729E24}" presName="Name10" presStyleLbl="parChTrans1D2" presStyleIdx="0" presStyleCnt="2"/>
      <dgm:spPr/>
    </dgm:pt>
    <dgm:pt modelId="{0BC236A9-00DF-4A22-A0DB-ECC14F4D44F8}" type="pres">
      <dgm:prSet presAssocID="{07EDE540-5CBF-48C7-87DF-CCF653C156B4}" presName="hierRoot2" presStyleCnt="0"/>
      <dgm:spPr/>
    </dgm:pt>
    <dgm:pt modelId="{C7AF120A-D060-4E9A-9B1A-BE58EAC2ABDC}" type="pres">
      <dgm:prSet presAssocID="{07EDE540-5CBF-48C7-87DF-CCF653C156B4}" presName="composite2" presStyleCnt="0"/>
      <dgm:spPr/>
    </dgm:pt>
    <dgm:pt modelId="{7D345B7E-A91E-40F3-89EC-3A7F4917A52C}" type="pres">
      <dgm:prSet presAssocID="{07EDE540-5CBF-48C7-87DF-CCF653C156B4}" presName="background2" presStyleLbl="node2" presStyleIdx="0" presStyleCnt="2"/>
      <dgm:spPr/>
    </dgm:pt>
    <dgm:pt modelId="{9DE42A84-2116-4DFE-9321-3B3F35C098B2}" type="pres">
      <dgm:prSet presAssocID="{07EDE540-5CBF-48C7-87DF-CCF653C156B4}" presName="text2" presStyleLbl="fgAcc2" presStyleIdx="0" presStyleCnt="2">
        <dgm:presLayoutVars>
          <dgm:chPref val="3"/>
        </dgm:presLayoutVars>
      </dgm:prSet>
      <dgm:spPr/>
    </dgm:pt>
    <dgm:pt modelId="{9EC38BBE-C256-4199-A12A-CE7A1C7A2602}" type="pres">
      <dgm:prSet presAssocID="{07EDE540-5CBF-48C7-87DF-CCF653C156B4}" presName="hierChild3" presStyleCnt="0"/>
      <dgm:spPr/>
    </dgm:pt>
    <dgm:pt modelId="{C168CCD1-7E86-45BC-AEC4-9E754E30E4C8}" type="pres">
      <dgm:prSet presAssocID="{B26001D3-8652-40D3-B686-0CD94E26FB4D}" presName="Name17" presStyleLbl="parChTrans1D3" presStyleIdx="0" presStyleCnt="6"/>
      <dgm:spPr/>
    </dgm:pt>
    <dgm:pt modelId="{BD6B0206-7E4E-4282-8B01-0C556C90E6CD}" type="pres">
      <dgm:prSet presAssocID="{C7937D08-245C-46CD-8AF1-8FFA5F86E7E4}" presName="hierRoot3" presStyleCnt="0"/>
      <dgm:spPr/>
    </dgm:pt>
    <dgm:pt modelId="{9320E480-7DAA-4857-91D8-28960A1D9032}" type="pres">
      <dgm:prSet presAssocID="{C7937D08-245C-46CD-8AF1-8FFA5F86E7E4}" presName="composite3" presStyleCnt="0"/>
      <dgm:spPr/>
    </dgm:pt>
    <dgm:pt modelId="{87579E95-FFB5-4FD8-97C0-C4155CE5941F}" type="pres">
      <dgm:prSet presAssocID="{C7937D08-245C-46CD-8AF1-8FFA5F86E7E4}" presName="background3" presStyleLbl="node3" presStyleIdx="0" presStyleCnt="6"/>
      <dgm:spPr/>
    </dgm:pt>
    <dgm:pt modelId="{9C36C9E7-6F9B-4EC7-B27F-B605ED8A85CA}" type="pres">
      <dgm:prSet presAssocID="{C7937D08-245C-46CD-8AF1-8FFA5F86E7E4}" presName="text3" presStyleLbl="fgAcc3" presStyleIdx="0" presStyleCnt="6" custScaleY="148487">
        <dgm:presLayoutVars>
          <dgm:chPref val="3"/>
        </dgm:presLayoutVars>
      </dgm:prSet>
      <dgm:spPr/>
    </dgm:pt>
    <dgm:pt modelId="{42CAC2AE-78BE-494B-81D6-47F7E5B93B27}" type="pres">
      <dgm:prSet presAssocID="{C7937D08-245C-46CD-8AF1-8FFA5F86E7E4}" presName="hierChild4" presStyleCnt="0"/>
      <dgm:spPr/>
    </dgm:pt>
    <dgm:pt modelId="{D96D9E19-7A7C-4718-B6F5-40BE2EC927D9}" type="pres">
      <dgm:prSet presAssocID="{68C1BAC0-FE7A-47CD-89BF-2856DDED79FF}" presName="Name17" presStyleLbl="parChTrans1D3" presStyleIdx="1" presStyleCnt="6"/>
      <dgm:spPr/>
    </dgm:pt>
    <dgm:pt modelId="{34F5B1BE-0873-4DE0-A112-8D9D6867BED7}" type="pres">
      <dgm:prSet presAssocID="{2BF4CB87-A225-4D93-98D4-FE0E57688DC4}" presName="hierRoot3" presStyleCnt="0"/>
      <dgm:spPr/>
    </dgm:pt>
    <dgm:pt modelId="{8CDBB420-97E3-4C16-ABD2-FE969403686C}" type="pres">
      <dgm:prSet presAssocID="{2BF4CB87-A225-4D93-98D4-FE0E57688DC4}" presName="composite3" presStyleCnt="0"/>
      <dgm:spPr/>
    </dgm:pt>
    <dgm:pt modelId="{C7C97DB8-8896-4AD4-A7B3-8390602E7DE1}" type="pres">
      <dgm:prSet presAssocID="{2BF4CB87-A225-4D93-98D4-FE0E57688DC4}" presName="background3" presStyleLbl="node3" presStyleIdx="1" presStyleCnt="6"/>
      <dgm:spPr/>
    </dgm:pt>
    <dgm:pt modelId="{B57A8715-889A-44FB-A910-92CA20D8EB0C}" type="pres">
      <dgm:prSet presAssocID="{2BF4CB87-A225-4D93-98D4-FE0E57688DC4}" presName="text3" presStyleLbl="fgAcc3" presStyleIdx="1" presStyleCnt="6" custScaleY="148254">
        <dgm:presLayoutVars>
          <dgm:chPref val="3"/>
        </dgm:presLayoutVars>
      </dgm:prSet>
      <dgm:spPr/>
    </dgm:pt>
    <dgm:pt modelId="{28ABA32A-5D5D-408E-8E16-0F85C2C03C19}" type="pres">
      <dgm:prSet presAssocID="{2BF4CB87-A225-4D93-98D4-FE0E57688DC4}" presName="hierChild4" presStyleCnt="0"/>
      <dgm:spPr/>
    </dgm:pt>
    <dgm:pt modelId="{B660FB48-8FB8-4011-9FD2-464A154DF05F}" type="pres">
      <dgm:prSet presAssocID="{8322C6CD-CE17-414D-8D49-2916AE620849}" presName="Name17" presStyleLbl="parChTrans1D3" presStyleIdx="2" presStyleCnt="6"/>
      <dgm:spPr/>
    </dgm:pt>
    <dgm:pt modelId="{3D5A52AF-FBD7-4895-AA0A-65B5BAA6B2E0}" type="pres">
      <dgm:prSet presAssocID="{31D58FF8-F0A4-4940-BA59-44AFFA9371A6}" presName="hierRoot3" presStyleCnt="0"/>
      <dgm:spPr/>
    </dgm:pt>
    <dgm:pt modelId="{4A50ED0D-FD90-4207-8674-1C985628C099}" type="pres">
      <dgm:prSet presAssocID="{31D58FF8-F0A4-4940-BA59-44AFFA9371A6}" presName="composite3" presStyleCnt="0"/>
      <dgm:spPr/>
    </dgm:pt>
    <dgm:pt modelId="{64523FCE-B21E-4609-8009-36099584AE0F}" type="pres">
      <dgm:prSet presAssocID="{31D58FF8-F0A4-4940-BA59-44AFFA9371A6}" presName="background3" presStyleLbl="node3" presStyleIdx="2" presStyleCnt="6"/>
      <dgm:spPr/>
    </dgm:pt>
    <dgm:pt modelId="{05B906B5-BAED-42DA-AFDA-3155B5275BDB}" type="pres">
      <dgm:prSet presAssocID="{31D58FF8-F0A4-4940-BA59-44AFFA9371A6}" presName="text3" presStyleLbl="fgAcc3" presStyleIdx="2" presStyleCnt="6">
        <dgm:presLayoutVars>
          <dgm:chPref val="3"/>
        </dgm:presLayoutVars>
      </dgm:prSet>
      <dgm:spPr/>
    </dgm:pt>
    <dgm:pt modelId="{EC227F70-0C73-4B87-8ECC-EB8E30B955A8}" type="pres">
      <dgm:prSet presAssocID="{31D58FF8-F0A4-4940-BA59-44AFFA9371A6}" presName="hierChild4" presStyleCnt="0"/>
      <dgm:spPr/>
    </dgm:pt>
    <dgm:pt modelId="{91CA6F29-FE62-4DA0-9A4A-B33998911C46}" type="pres">
      <dgm:prSet presAssocID="{FF079CA6-ADB2-49D0-BF29-67C8C5AFF480}" presName="Name10" presStyleLbl="parChTrans1D2" presStyleIdx="1" presStyleCnt="2"/>
      <dgm:spPr/>
    </dgm:pt>
    <dgm:pt modelId="{EE0D318F-0B62-43F5-B492-CD94FA7C15D3}" type="pres">
      <dgm:prSet presAssocID="{12E82616-7C35-4D01-98C9-563EAE1E2224}" presName="hierRoot2" presStyleCnt="0"/>
      <dgm:spPr/>
    </dgm:pt>
    <dgm:pt modelId="{BC1F3EA6-73F3-4AD4-851F-D2FC6A1CDAF0}" type="pres">
      <dgm:prSet presAssocID="{12E82616-7C35-4D01-98C9-563EAE1E2224}" presName="composite2" presStyleCnt="0"/>
      <dgm:spPr/>
    </dgm:pt>
    <dgm:pt modelId="{AD281FA7-7D20-4B7E-A140-E85441F335A1}" type="pres">
      <dgm:prSet presAssocID="{12E82616-7C35-4D01-98C9-563EAE1E2224}" presName="background2" presStyleLbl="node2" presStyleIdx="1" presStyleCnt="2"/>
      <dgm:spPr/>
    </dgm:pt>
    <dgm:pt modelId="{3AAF824E-A8B3-4391-B772-56EA73E8E518}" type="pres">
      <dgm:prSet presAssocID="{12E82616-7C35-4D01-98C9-563EAE1E2224}" presName="text2" presStyleLbl="fgAcc2" presStyleIdx="1" presStyleCnt="2">
        <dgm:presLayoutVars>
          <dgm:chPref val="3"/>
        </dgm:presLayoutVars>
      </dgm:prSet>
      <dgm:spPr/>
    </dgm:pt>
    <dgm:pt modelId="{4ED34159-3FC0-40AD-B397-C0D63374D423}" type="pres">
      <dgm:prSet presAssocID="{12E82616-7C35-4D01-98C9-563EAE1E2224}" presName="hierChild3" presStyleCnt="0"/>
      <dgm:spPr/>
    </dgm:pt>
    <dgm:pt modelId="{8A0F59A3-868F-4EA1-90C2-7A9EE3E5ECA5}" type="pres">
      <dgm:prSet presAssocID="{344712B3-2E48-4A45-B6EA-E1F2ADF00A78}" presName="Name17" presStyleLbl="parChTrans1D3" presStyleIdx="3" presStyleCnt="6"/>
      <dgm:spPr/>
    </dgm:pt>
    <dgm:pt modelId="{FC86F1AD-397A-436E-8BB6-83F2F303658B}" type="pres">
      <dgm:prSet presAssocID="{BEEA43BD-3A2A-4BD0-89F6-A8CFCE13A1AC}" presName="hierRoot3" presStyleCnt="0"/>
      <dgm:spPr/>
    </dgm:pt>
    <dgm:pt modelId="{7A27BD83-DFF5-4BCB-A2E6-70C0C8827D65}" type="pres">
      <dgm:prSet presAssocID="{BEEA43BD-3A2A-4BD0-89F6-A8CFCE13A1AC}" presName="composite3" presStyleCnt="0"/>
      <dgm:spPr/>
    </dgm:pt>
    <dgm:pt modelId="{A4802BA9-36D9-4916-A4DD-253EA9C370F4}" type="pres">
      <dgm:prSet presAssocID="{BEEA43BD-3A2A-4BD0-89F6-A8CFCE13A1AC}" presName="background3" presStyleLbl="node3" presStyleIdx="3" presStyleCnt="6"/>
      <dgm:spPr/>
    </dgm:pt>
    <dgm:pt modelId="{26F17BC3-67A4-4644-A341-B62FCE694210}" type="pres">
      <dgm:prSet presAssocID="{BEEA43BD-3A2A-4BD0-89F6-A8CFCE13A1AC}" presName="text3" presStyleLbl="fgAcc3" presStyleIdx="3" presStyleCnt="6" custScaleY="147874">
        <dgm:presLayoutVars>
          <dgm:chPref val="3"/>
        </dgm:presLayoutVars>
      </dgm:prSet>
      <dgm:spPr/>
    </dgm:pt>
    <dgm:pt modelId="{22C1E2F0-988C-4AB2-BA52-50600DE7B2B1}" type="pres">
      <dgm:prSet presAssocID="{BEEA43BD-3A2A-4BD0-89F6-A8CFCE13A1AC}" presName="hierChild4" presStyleCnt="0"/>
      <dgm:spPr/>
    </dgm:pt>
    <dgm:pt modelId="{BCAD21FC-D879-460E-ADDD-67F9E000F8F0}" type="pres">
      <dgm:prSet presAssocID="{8A473ACC-20A2-4C14-99E9-E5875E5CDF6E}" presName="Name17" presStyleLbl="parChTrans1D3" presStyleIdx="4" presStyleCnt="6"/>
      <dgm:spPr/>
    </dgm:pt>
    <dgm:pt modelId="{B35E445D-E6CE-4767-8949-5EEFCAE33E8F}" type="pres">
      <dgm:prSet presAssocID="{5BA39BDF-263B-4127-A0AD-FB6DEDDD2E37}" presName="hierRoot3" presStyleCnt="0"/>
      <dgm:spPr/>
    </dgm:pt>
    <dgm:pt modelId="{F15359E2-5679-44A5-A288-3AD93F86D282}" type="pres">
      <dgm:prSet presAssocID="{5BA39BDF-263B-4127-A0AD-FB6DEDDD2E37}" presName="composite3" presStyleCnt="0"/>
      <dgm:spPr/>
    </dgm:pt>
    <dgm:pt modelId="{75402FB5-1B55-4D16-B5BF-8D86F9170F9D}" type="pres">
      <dgm:prSet presAssocID="{5BA39BDF-263B-4127-A0AD-FB6DEDDD2E37}" presName="background3" presStyleLbl="node3" presStyleIdx="4" presStyleCnt="6"/>
      <dgm:spPr/>
    </dgm:pt>
    <dgm:pt modelId="{C04135B3-C1FA-4DF8-8CB4-3FD703C63CCB}" type="pres">
      <dgm:prSet presAssocID="{5BA39BDF-263B-4127-A0AD-FB6DEDDD2E37}" presName="text3" presStyleLbl="fgAcc3" presStyleIdx="4" presStyleCnt="6" custScaleX="100675" custScaleY="155193">
        <dgm:presLayoutVars>
          <dgm:chPref val="3"/>
        </dgm:presLayoutVars>
      </dgm:prSet>
      <dgm:spPr/>
    </dgm:pt>
    <dgm:pt modelId="{065F0E39-8FB4-408F-BF40-CC2AB21A68AF}" type="pres">
      <dgm:prSet presAssocID="{5BA39BDF-263B-4127-A0AD-FB6DEDDD2E37}" presName="hierChild4" presStyleCnt="0"/>
      <dgm:spPr/>
    </dgm:pt>
    <dgm:pt modelId="{D05DE876-D3EC-4613-BEA1-24D85BFDEABF}" type="pres">
      <dgm:prSet presAssocID="{7BCB6C16-A3D8-4EE6-AE51-16892CC06CE9}" presName="Name17" presStyleLbl="parChTrans1D3" presStyleIdx="5" presStyleCnt="6"/>
      <dgm:spPr/>
    </dgm:pt>
    <dgm:pt modelId="{8421A0DD-D9DC-4959-AC9C-089650E416F7}" type="pres">
      <dgm:prSet presAssocID="{79373F5D-07EB-4794-8414-1C483E3BD828}" presName="hierRoot3" presStyleCnt="0"/>
      <dgm:spPr/>
    </dgm:pt>
    <dgm:pt modelId="{DAAD92A7-5429-43AE-B8D4-DB3CCEA51234}" type="pres">
      <dgm:prSet presAssocID="{79373F5D-07EB-4794-8414-1C483E3BD828}" presName="composite3" presStyleCnt="0"/>
      <dgm:spPr/>
    </dgm:pt>
    <dgm:pt modelId="{A4478D84-CD4A-4FEA-B156-8537AF134C2D}" type="pres">
      <dgm:prSet presAssocID="{79373F5D-07EB-4794-8414-1C483E3BD828}" presName="background3" presStyleLbl="node3" presStyleIdx="5" presStyleCnt="6"/>
      <dgm:spPr/>
    </dgm:pt>
    <dgm:pt modelId="{E28E13FC-295E-47CC-9C74-81E771EF925A}" type="pres">
      <dgm:prSet presAssocID="{79373F5D-07EB-4794-8414-1C483E3BD828}" presName="text3" presStyleLbl="fgAcc3" presStyleIdx="5" presStyleCnt="6" custScaleY="124011">
        <dgm:presLayoutVars>
          <dgm:chPref val="3"/>
        </dgm:presLayoutVars>
      </dgm:prSet>
      <dgm:spPr/>
    </dgm:pt>
    <dgm:pt modelId="{3DEA51FC-9D67-48AB-8013-46EA2DA23C2C}" type="pres">
      <dgm:prSet presAssocID="{79373F5D-07EB-4794-8414-1C483E3BD828}" presName="hierChild4" presStyleCnt="0"/>
      <dgm:spPr/>
    </dgm:pt>
  </dgm:ptLst>
  <dgm:cxnLst>
    <dgm:cxn modelId="{72529A09-3110-4F7F-BBAD-AEC1262EDF5A}" type="presOf" srcId="{FF079CA6-ADB2-49D0-BF29-67C8C5AFF480}" destId="{91CA6F29-FE62-4DA0-9A4A-B33998911C46}" srcOrd="0" destOrd="0" presId="urn:microsoft.com/office/officeart/2005/8/layout/hierarchy1"/>
    <dgm:cxn modelId="{E662FA09-9F16-4A7F-BD3E-739D44174DB5}" type="presOf" srcId="{344712B3-2E48-4A45-B6EA-E1F2ADF00A78}" destId="{8A0F59A3-868F-4EA1-90C2-7A9EE3E5ECA5}" srcOrd="0" destOrd="0" presId="urn:microsoft.com/office/officeart/2005/8/layout/hierarchy1"/>
    <dgm:cxn modelId="{07C86A37-8AF3-4A17-96DA-F1AE85EF2A17}" srcId="{07EDE540-5CBF-48C7-87DF-CCF653C156B4}" destId="{C7937D08-245C-46CD-8AF1-8FFA5F86E7E4}" srcOrd="0" destOrd="0" parTransId="{B26001D3-8652-40D3-B686-0CD94E26FB4D}" sibTransId="{07D7908C-1459-4ACA-9C8F-4ABAB8915302}"/>
    <dgm:cxn modelId="{36D29F3C-3A68-4343-B46E-32981CAC9121}" srcId="{07EDE540-5CBF-48C7-87DF-CCF653C156B4}" destId="{31D58FF8-F0A4-4940-BA59-44AFFA9371A6}" srcOrd="2" destOrd="0" parTransId="{8322C6CD-CE17-414D-8D49-2916AE620849}" sibTransId="{8B457D79-A912-405D-9821-9C3B90023C0B}"/>
    <dgm:cxn modelId="{DF4C5665-A7F5-4F5B-BF1F-D2A665A4307E}" srcId="{12E82616-7C35-4D01-98C9-563EAE1E2224}" destId="{79373F5D-07EB-4794-8414-1C483E3BD828}" srcOrd="2" destOrd="0" parTransId="{7BCB6C16-A3D8-4EE6-AE51-16892CC06CE9}" sibTransId="{18F2D3B3-DD23-4EA9-AA57-FC564863DD65}"/>
    <dgm:cxn modelId="{638F5666-8C1C-4793-A03C-07804446D6EA}" srcId="{07EDE540-5CBF-48C7-87DF-CCF653C156B4}" destId="{2BF4CB87-A225-4D93-98D4-FE0E57688DC4}" srcOrd="1" destOrd="0" parTransId="{68C1BAC0-FE7A-47CD-89BF-2856DDED79FF}" sibTransId="{2513EB66-489E-4437-8E0A-5E5948E20C5B}"/>
    <dgm:cxn modelId="{9E524548-18A2-4BAA-8CDA-FF733F5CDF79}" type="presOf" srcId="{B26001D3-8652-40D3-B686-0CD94E26FB4D}" destId="{C168CCD1-7E86-45BC-AEC4-9E754E30E4C8}" srcOrd="0" destOrd="0" presId="urn:microsoft.com/office/officeart/2005/8/layout/hierarchy1"/>
    <dgm:cxn modelId="{7173BA4B-88D5-4B11-969A-F76D49CD8572}" type="presOf" srcId="{BEEA43BD-3A2A-4BD0-89F6-A8CFCE13A1AC}" destId="{26F17BC3-67A4-4644-A341-B62FCE694210}" srcOrd="0" destOrd="0" presId="urn:microsoft.com/office/officeart/2005/8/layout/hierarchy1"/>
    <dgm:cxn modelId="{DAAE2E4C-1841-4F90-A1B1-6C1791F6E39B}" srcId="{F85293E1-3BD9-4552-817C-C74BE544CA6F}" destId="{3876B741-B484-4DAF-B94E-268ADE1FE8AD}" srcOrd="0" destOrd="0" parTransId="{F1701CEF-7CEE-4E10-B843-A5EB4F043298}" sibTransId="{799EAEAE-081D-4020-8D23-FAA8892C866D}"/>
    <dgm:cxn modelId="{67897C4C-7862-446B-BA63-248ABBD0BB27}" srcId="{12E82616-7C35-4D01-98C9-563EAE1E2224}" destId="{BEEA43BD-3A2A-4BD0-89F6-A8CFCE13A1AC}" srcOrd="0" destOrd="0" parTransId="{344712B3-2E48-4A45-B6EA-E1F2ADF00A78}" sibTransId="{29F9AED0-4248-4AB6-96C8-2CF628E2F639}"/>
    <dgm:cxn modelId="{427E5774-3ED5-42E2-B114-22D5D21EBB2B}" type="presOf" srcId="{12E82616-7C35-4D01-98C9-563EAE1E2224}" destId="{3AAF824E-A8B3-4391-B772-56EA73E8E518}" srcOrd="0" destOrd="0" presId="urn:microsoft.com/office/officeart/2005/8/layout/hierarchy1"/>
    <dgm:cxn modelId="{A2F5A656-E584-43B5-B37D-8D6DCE48E340}" type="presOf" srcId="{31D58FF8-F0A4-4940-BA59-44AFFA9371A6}" destId="{05B906B5-BAED-42DA-AFDA-3155B5275BDB}" srcOrd="0" destOrd="0" presId="urn:microsoft.com/office/officeart/2005/8/layout/hierarchy1"/>
    <dgm:cxn modelId="{F6F68277-8F61-4985-A213-A7BEC2B23223}" type="presOf" srcId="{5BA39BDF-263B-4127-A0AD-FB6DEDDD2E37}" destId="{C04135B3-C1FA-4DF8-8CB4-3FD703C63CCB}" srcOrd="0" destOrd="0" presId="urn:microsoft.com/office/officeart/2005/8/layout/hierarchy1"/>
    <dgm:cxn modelId="{424C0379-5DAB-4242-8ACB-F5998BF4D870}" type="presOf" srcId="{2BF4CB87-A225-4D93-98D4-FE0E57688DC4}" destId="{B57A8715-889A-44FB-A910-92CA20D8EB0C}" srcOrd="0" destOrd="0" presId="urn:microsoft.com/office/officeart/2005/8/layout/hierarchy1"/>
    <dgm:cxn modelId="{29691A5A-2FA8-49A6-B268-532261F5B831}" type="presOf" srcId="{3876B741-B484-4DAF-B94E-268ADE1FE8AD}" destId="{67FD5A9C-8155-4C72-AF59-13F9C0DA3C4A}" srcOrd="0" destOrd="0" presId="urn:microsoft.com/office/officeart/2005/8/layout/hierarchy1"/>
    <dgm:cxn modelId="{963FB881-CFBF-45EF-9EAF-D6AB7C662845}" srcId="{3876B741-B484-4DAF-B94E-268ADE1FE8AD}" destId="{07EDE540-5CBF-48C7-87DF-CCF653C156B4}" srcOrd="0" destOrd="0" parTransId="{13242DEC-F1C6-41C2-BA17-A278EE729E24}" sibTransId="{D646762C-2426-4CC5-A7C1-D5241732B3C3}"/>
    <dgm:cxn modelId="{6088D195-CA48-4D39-BC29-E90F450E27E0}" type="presOf" srcId="{F85293E1-3BD9-4552-817C-C74BE544CA6F}" destId="{2E2F848F-8636-45C5-AAE4-D37AA65020D0}" srcOrd="0" destOrd="0" presId="urn:microsoft.com/office/officeart/2005/8/layout/hierarchy1"/>
    <dgm:cxn modelId="{15BBE79A-0386-4605-A14B-FC0F7374C66D}" type="presOf" srcId="{8A473ACC-20A2-4C14-99E9-E5875E5CDF6E}" destId="{BCAD21FC-D879-460E-ADDD-67F9E000F8F0}" srcOrd="0" destOrd="0" presId="urn:microsoft.com/office/officeart/2005/8/layout/hierarchy1"/>
    <dgm:cxn modelId="{25BF36A3-F9B2-4644-BB3A-7DFC53A4FA73}" type="presOf" srcId="{7BCB6C16-A3D8-4EE6-AE51-16892CC06CE9}" destId="{D05DE876-D3EC-4613-BEA1-24D85BFDEABF}" srcOrd="0" destOrd="0" presId="urn:microsoft.com/office/officeart/2005/8/layout/hierarchy1"/>
    <dgm:cxn modelId="{034ED9B4-BBB4-49A1-B733-1B86385F6017}" type="presOf" srcId="{79373F5D-07EB-4794-8414-1C483E3BD828}" destId="{E28E13FC-295E-47CC-9C74-81E771EF925A}" srcOrd="0" destOrd="0" presId="urn:microsoft.com/office/officeart/2005/8/layout/hierarchy1"/>
    <dgm:cxn modelId="{5BD03DB5-BB05-4480-8C07-8BF8E9AA7D13}" srcId="{12E82616-7C35-4D01-98C9-563EAE1E2224}" destId="{5BA39BDF-263B-4127-A0AD-FB6DEDDD2E37}" srcOrd="1" destOrd="0" parTransId="{8A473ACC-20A2-4C14-99E9-E5875E5CDF6E}" sibTransId="{68878C10-9308-4E11-8088-FAD5A699E85D}"/>
    <dgm:cxn modelId="{976A4BC4-417C-48CB-AA90-4C6B114B2682}" type="presOf" srcId="{68C1BAC0-FE7A-47CD-89BF-2856DDED79FF}" destId="{D96D9E19-7A7C-4718-B6F5-40BE2EC927D9}" srcOrd="0" destOrd="0" presId="urn:microsoft.com/office/officeart/2005/8/layout/hierarchy1"/>
    <dgm:cxn modelId="{35D0EAC7-D7C6-487F-B7D0-0780EBEEDBC0}" type="presOf" srcId="{13242DEC-F1C6-41C2-BA17-A278EE729E24}" destId="{0FBBD7AE-4232-4241-9CF9-F727BBB81524}" srcOrd="0" destOrd="0" presId="urn:microsoft.com/office/officeart/2005/8/layout/hierarchy1"/>
    <dgm:cxn modelId="{1FE9C4E0-F89F-42F3-913F-71F9B4CFB8FD}" type="presOf" srcId="{07EDE540-5CBF-48C7-87DF-CCF653C156B4}" destId="{9DE42A84-2116-4DFE-9321-3B3F35C098B2}" srcOrd="0" destOrd="0" presId="urn:microsoft.com/office/officeart/2005/8/layout/hierarchy1"/>
    <dgm:cxn modelId="{1B2339E8-33B8-4C50-B144-EEBBB38DB399}" type="presOf" srcId="{8322C6CD-CE17-414D-8D49-2916AE620849}" destId="{B660FB48-8FB8-4011-9FD2-464A154DF05F}" srcOrd="0" destOrd="0" presId="urn:microsoft.com/office/officeart/2005/8/layout/hierarchy1"/>
    <dgm:cxn modelId="{85E367F2-210B-4A9E-90BC-F9839829612B}" type="presOf" srcId="{C7937D08-245C-46CD-8AF1-8FFA5F86E7E4}" destId="{9C36C9E7-6F9B-4EC7-B27F-B605ED8A85CA}" srcOrd="0" destOrd="0" presId="urn:microsoft.com/office/officeart/2005/8/layout/hierarchy1"/>
    <dgm:cxn modelId="{2DA202F3-9E4D-457F-BF48-164B52A56969}" srcId="{3876B741-B484-4DAF-B94E-268ADE1FE8AD}" destId="{12E82616-7C35-4D01-98C9-563EAE1E2224}" srcOrd="1" destOrd="0" parTransId="{FF079CA6-ADB2-49D0-BF29-67C8C5AFF480}" sibTransId="{B1794E2F-BFC9-45EC-B45B-77CF418210C8}"/>
    <dgm:cxn modelId="{ABFDA391-36E3-4306-8607-3678174D7AE2}" type="presParOf" srcId="{2E2F848F-8636-45C5-AAE4-D37AA65020D0}" destId="{C3445C62-CDC7-4CB0-AF9F-CBABCE772F98}" srcOrd="0" destOrd="0" presId="urn:microsoft.com/office/officeart/2005/8/layout/hierarchy1"/>
    <dgm:cxn modelId="{2B9CBFD7-B532-4FB8-B4EB-AEB74DD18762}" type="presParOf" srcId="{C3445C62-CDC7-4CB0-AF9F-CBABCE772F98}" destId="{28E5671C-4DA5-4521-B591-0E5306A55D89}" srcOrd="0" destOrd="0" presId="urn:microsoft.com/office/officeart/2005/8/layout/hierarchy1"/>
    <dgm:cxn modelId="{2223DE32-F669-4758-8264-7ED4ED2126E2}" type="presParOf" srcId="{28E5671C-4DA5-4521-B591-0E5306A55D89}" destId="{6AE49F1F-D43E-4885-B1EB-9BA46AEC1CBF}" srcOrd="0" destOrd="0" presId="urn:microsoft.com/office/officeart/2005/8/layout/hierarchy1"/>
    <dgm:cxn modelId="{CBFA27C9-D9D9-43FD-BE25-8DDF65594A1A}" type="presParOf" srcId="{28E5671C-4DA5-4521-B591-0E5306A55D89}" destId="{67FD5A9C-8155-4C72-AF59-13F9C0DA3C4A}" srcOrd="1" destOrd="0" presId="urn:microsoft.com/office/officeart/2005/8/layout/hierarchy1"/>
    <dgm:cxn modelId="{A57F18AF-4B14-4443-8639-D640CEB0C10A}" type="presParOf" srcId="{C3445C62-CDC7-4CB0-AF9F-CBABCE772F98}" destId="{FC716C20-52CC-4E0F-AEE1-48DC881B7A8F}" srcOrd="1" destOrd="0" presId="urn:microsoft.com/office/officeart/2005/8/layout/hierarchy1"/>
    <dgm:cxn modelId="{961DD04F-4172-4C89-A2D8-98FA9E0F4DDD}" type="presParOf" srcId="{FC716C20-52CC-4E0F-AEE1-48DC881B7A8F}" destId="{0FBBD7AE-4232-4241-9CF9-F727BBB81524}" srcOrd="0" destOrd="0" presId="urn:microsoft.com/office/officeart/2005/8/layout/hierarchy1"/>
    <dgm:cxn modelId="{1A07E715-B045-4EF3-921E-DA1233399AC6}" type="presParOf" srcId="{FC716C20-52CC-4E0F-AEE1-48DC881B7A8F}" destId="{0BC236A9-00DF-4A22-A0DB-ECC14F4D44F8}" srcOrd="1" destOrd="0" presId="urn:microsoft.com/office/officeart/2005/8/layout/hierarchy1"/>
    <dgm:cxn modelId="{A0A6D83D-DC8E-403D-831E-F1B8515CE534}" type="presParOf" srcId="{0BC236A9-00DF-4A22-A0DB-ECC14F4D44F8}" destId="{C7AF120A-D060-4E9A-9B1A-BE58EAC2ABDC}" srcOrd="0" destOrd="0" presId="urn:microsoft.com/office/officeart/2005/8/layout/hierarchy1"/>
    <dgm:cxn modelId="{2065F62F-58B7-45FB-8B60-E67D265B5125}" type="presParOf" srcId="{C7AF120A-D060-4E9A-9B1A-BE58EAC2ABDC}" destId="{7D345B7E-A91E-40F3-89EC-3A7F4917A52C}" srcOrd="0" destOrd="0" presId="urn:microsoft.com/office/officeart/2005/8/layout/hierarchy1"/>
    <dgm:cxn modelId="{094FE189-E5F1-4E2F-AAF8-1C673088A52A}" type="presParOf" srcId="{C7AF120A-D060-4E9A-9B1A-BE58EAC2ABDC}" destId="{9DE42A84-2116-4DFE-9321-3B3F35C098B2}" srcOrd="1" destOrd="0" presId="urn:microsoft.com/office/officeart/2005/8/layout/hierarchy1"/>
    <dgm:cxn modelId="{3CC7F897-9E99-46FC-8CFD-6E2160061754}" type="presParOf" srcId="{0BC236A9-00DF-4A22-A0DB-ECC14F4D44F8}" destId="{9EC38BBE-C256-4199-A12A-CE7A1C7A2602}" srcOrd="1" destOrd="0" presId="urn:microsoft.com/office/officeart/2005/8/layout/hierarchy1"/>
    <dgm:cxn modelId="{033F03A9-49AD-4981-997B-B3B66C24402F}" type="presParOf" srcId="{9EC38BBE-C256-4199-A12A-CE7A1C7A2602}" destId="{C168CCD1-7E86-45BC-AEC4-9E754E30E4C8}" srcOrd="0" destOrd="0" presId="urn:microsoft.com/office/officeart/2005/8/layout/hierarchy1"/>
    <dgm:cxn modelId="{8160AC58-FF4D-4DAD-B503-96303AD6AFF7}" type="presParOf" srcId="{9EC38BBE-C256-4199-A12A-CE7A1C7A2602}" destId="{BD6B0206-7E4E-4282-8B01-0C556C90E6CD}" srcOrd="1" destOrd="0" presId="urn:microsoft.com/office/officeart/2005/8/layout/hierarchy1"/>
    <dgm:cxn modelId="{CFB9650F-8C0F-44B7-9B63-45F128AD12D8}" type="presParOf" srcId="{BD6B0206-7E4E-4282-8B01-0C556C90E6CD}" destId="{9320E480-7DAA-4857-91D8-28960A1D9032}" srcOrd="0" destOrd="0" presId="urn:microsoft.com/office/officeart/2005/8/layout/hierarchy1"/>
    <dgm:cxn modelId="{0606E56B-6D88-4D9C-B1CD-209030EF7FDF}" type="presParOf" srcId="{9320E480-7DAA-4857-91D8-28960A1D9032}" destId="{87579E95-FFB5-4FD8-97C0-C4155CE5941F}" srcOrd="0" destOrd="0" presId="urn:microsoft.com/office/officeart/2005/8/layout/hierarchy1"/>
    <dgm:cxn modelId="{C2B087AE-9483-4F20-A68A-4C66C04D3400}" type="presParOf" srcId="{9320E480-7DAA-4857-91D8-28960A1D9032}" destId="{9C36C9E7-6F9B-4EC7-B27F-B605ED8A85CA}" srcOrd="1" destOrd="0" presId="urn:microsoft.com/office/officeart/2005/8/layout/hierarchy1"/>
    <dgm:cxn modelId="{43F7A366-F68C-48EF-932E-74D349522AA0}" type="presParOf" srcId="{BD6B0206-7E4E-4282-8B01-0C556C90E6CD}" destId="{42CAC2AE-78BE-494B-81D6-47F7E5B93B27}" srcOrd="1" destOrd="0" presId="urn:microsoft.com/office/officeart/2005/8/layout/hierarchy1"/>
    <dgm:cxn modelId="{94AD4B1C-498C-417A-BACA-CAE53F6F0B3E}" type="presParOf" srcId="{9EC38BBE-C256-4199-A12A-CE7A1C7A2602}" destId="{D96D9E19-7A7C-4718-B6F5-40BE2EC927D9}" srcOrd="2" destOrd="0" presId="urn:microsoft.com/office/officeart/2005/8/layout/hierarchy1"/>
    <dgm:cxn modelId="{E69BA0B3-3931-4A26-AB15-E7925534517A}" type="presParOf" srcId="{9EC38BBE-C256-4199-A12A-CE7A1C7A2602}" destId="{34F5B1BE-0873-4DE0-A112-8D9D6867BED7}" srcOrd="3" destOrd="0" presId="urn:microsoft.com/office/officeart/2005/8/layout/hierarchy1"/>
    <dgm:cxn modelId="{C652E3E3-71EE-45AF-8303-AE93888D0B32}" type="presParOf" srcId="{34F5B1BE-0873-4DE0-A112-8D9D6867BED7}" destId="{8CDBB420-97E3-4C16-ABD2-FE969403686C}" srcOrd="0" destOrd="0" presId="urn:microsoft.com/office/officeart/2005/8/layout/hierarchy1"/>
    <dgm:cxn modelId="{9C59CF9B-4D90-443C-BEFD-43F119A8D5B9}" type="presParOf" srcId="{8CDBB420-97E3-4C16-ABD2-FE969403686C}" destId="{C7C97DB8-8896-4AD4-A7B3-8390602E7DE1}" srcOrd="0" destOrd="0" presId="urn:microsoft.com/office/officeart/2005/8/layout/hierarchy1"/>
    <dgm:cxn modelId="{8616A020-9B17-478B-8289-8F8E4CFF8FFA}" type="presParOf" srcId="{8CDBB420-97E3-4C16-ABD2-FE969403686C}" destId="{B57A8715-889A-44FB-A910-92CA20D8EB0C}" srcOrd="1" destOrd="0" presId="urn:microsoft.com/office/officeart/2005/8/layout/hierarchy1"/>
    <dgm:cxn modelId="{B42CB569-34E3-4BFB-BA0C-30177417B9CB}" type="presParOf" srcId="{34F5B1BE-0873-4DE0-A112-8D9D6867BED7}" destId="{28ABA32A-5D5D-408E-8E16-0F85C2C03C19}" srcOrd="1" destOrd="0" presId="urn:microsoft.com/office/officeart/2005/8/layout/hierarchy1"/>
    <dgm:cxn modelId="{B9384892-077B-476D-8F9A-895491EBFA11}" type="presParOf" srcId="{9EC38BBE-C256-4199-A12A-CE7A1C7A2602}" destId="{B660FB48-8FB8-4011-9FD2-464A154DF05F}" srcOrd="4" destOrd="0" presId="urn:microsoft.com/office/officeart/2005/8/layout/hierarchy1"/>
    <dgm:cxn modelId="{DD70E62E-E7E3-40B7-9546-FE4F9480BDBB}" type="presParOf" srcId="{9EC38BBE-C256-4199-A12A-CE7A1C7A2602}" destId="{3D5A52AF-FBD7-4895-AA0A-65B5BAA6B2E0}" srcOrd="5" destOrd="0" presId="urn:microsoft.com/office/officeart/2005/8/layout/hierarchy1"/>
    <dgm:cxn modelId="{2E488138-9751-44DF-959E-885F86AEACD0}" type="presParOf" srcId="{3D5A52AF-FBD7-4895-AA0A-65B5BAA6B2E0}" destId="{4A50ED0D-FD90-4207-8674-1C985628C099}" srcOrd="0" destOrd="0" presId="urn:microsoft.com/office/officeart/2005/8/layout/hierarchy1"/>
    <dgm:cxn modelId="{A9F06E6B-0D35-4ECD-A01F-460B9F1AF494}" type="presParOf" srcId="{4A50ED0D-FD90-4207-8674-1C985628C099}" destId="{64523FCE-B21E-4609-8009-36099584AE0F}" srcOrd="0" destOrd="0" presId="urn:microsoft.com/office/officeart/2005/8/layout/hierarchy1"/>
    <dgm:cxn modelId="{F28C0841-E8B5-4530-A3E9-E6BC97858D63}" type="presParOf" srcId="{4A50ED0D-FD90-4207-8674-1C985628C099}" destId="{05B906B5-BAED-42DA-AFDA-3155B5275BDB}" srcOrd="1" destOrd="0" presId="urn:microsoft.com/office/officeart/2005/8/layout/hierarchy1"/>
    <dgm:cxn modelId="{7C15D133-05D0-48DD-86DD-19497A08164F}" type="presParOf" srcId="{3D5A52AF-FBD7-4895-AA0A-65B5BAA6B2E0}" destId="{EC227F70-0C73-4B87-8ECC-EB8E30B955A8}" srcOrd="1" destOrd="0" presId="urn:microsoft.com/office/officeart/2005/8/layout/hierarchy1"/>
    <dgm:cxn modelId="{AA3A6063-77C8-41A2-A20B-A89126E3B094}" type="presParOf" srcId="{FC716C20-52CC-4E0F-AEE1-48DC881B7A8F}" destId="{91CA6F29-FE62-4DA0-9A4A-B33998911C46}" srcOrd="2" destOrd="0" presId="urn:microsoft.com/office/officeart/2005/8/layout/hierarchy1"/>
    <dgm:cxn modelId="{58A5400C-D1DA-41B6-9D82-50B70DF8B598}" type="presParOf" srcId="{FC716C20-52CC-4E0F-AEE1-48DC881B7A8F}" destId="{EE0D318F-0B62-43F5-B492-CD94FA7C15D3}" srcOrd="3" destOrd="0" presId="urn:microsoft.com/office/officeart/2005/8/layout/hierarchy1"/>
    <dgm:cxn modelId="{BEF63DD9-6B8F-4E6D-9F60-7639E0398394}" type="presParOf" srcId="{EE0D318F-0B62-43F5-B492-CD94FA7C15D3}" destId="{BC1F3EA6-73F3-4AD4-851F-D2FC6A1CDAF0}" srcOrd="0" destOrd="0" presId="urn:microsoft.com/office/officeart/2005/8/layout/hierarchy1"/>
    <dgm:cxn modelId="{4D50D883-A941-4AA1-A025-3EFA602C8B61}" type="presParOf" srcId="{BC1F3EA6-73F3-4AD4-851F-D2FC6A1CDAF0}" destId="{AD281FA7-7D20-4B7E-A140-E85441F335A1}" srcOrd="0" destOrd="0" presId="urn:microsoft.com/office/officeart/2005/8/layout/hierarchy1"/>
    <dgm:cxn modelId="{C8370640-5C1D-473C-BD63-3F22ADD9C673}" type="presParOf" srcId="{BC1F3EA6-73F3-4AD4-851F-D2FC6A1CDAF0}" destId="{3AAF824E-A8B3-4391-B772-56EA73E8E518}" srcOrd="1" destOrd="0" presId="urn:microsoft.com/office/officeart/2005/8/layout/hierarchy1"/>
    <dgm:cxn modelId="{13A10462-CA49-47F6-BDF0-2AFE57651FC0}" type="presParOf" srcId="{EE0D318F-0B62-43F5-B492-CD94FA7C15D3}" destId="{4ED34159-3FC0-40AD-B397-C0D63374D423}" srcOrd="1" destOrd="0" presId="urn:microsoft.com/office/officeart/2005/8/layout/hierarchy1"/>
    <dgm:cxn modelId="{340C6A3A-AB9A-4CDC-A1E9-EC5D82989B9D}" type="presParOf" srcId="{4ED34159-3FC0-40AD-B397-C0D63374D423}" destId="{8A0F59A3-868F-4EA1-90C2-7A9EE3E5ECA5}" srcOrd="0" destOrd="0" presId="urn:microsoft.com/office/officeart/2005/8/layout/hierarchy1"/>
    <dgm:cxn modelId="{8210FBCB-6556-4F11-908B-26AD8BC50E89}" type="presParOf" srcId="{4ED34159-3FC0-40AD-B397-C0D63374D423}" destId="{FC86F1AD-397A-436E-8BB6-83F2F303658B}" srcOrd="1" destOrd="0" presId="urn:microsoft.com/office/officeart/2005/8/layout/hierarchy1"/>
    <dgm:cxn modelId="{AA61B0F6-7A0E-4035-908E-6EA366BA0FBF}" type="presParOf" srcId="{FC86F1AD-397A-436E-8BB6-83F2F303658B}" destId="{7A27BD83-DFF5-4BCB-A2E6-70C0C8827D65}" srcOrd="0" destOrd="0" presId="urn:microsoft.com/office/officeart/2005/8/layout/hierarchy1"/>
    <dgm:cxn modelId="{6E6E2BC1-223D-41B3-BCBE-343121698596}" type="presParOf" srcId="{7A27BD83-DFF5-4BCB-A2E6-70C0C8827D65}" destId="{A4802BA9-36D9-4916-A4DD-253EA9C370F4}" srcOrd="0" destOrd="0" presId="urn:microsoft.com/office/officeart/2005/8/layout/hierarchy1"/>
    <dgm:cxn modelId="{F1F60569-6E47-4C40-A9B5-7F43CCA25E8C}" type="presParOf" srcId="{7A27BD83-DFF5-4BCB-A2E6-70C0C8827D65}" destId="{26F17BC3-67A4-4644-A341-B62FCE694210}" srcOrd="1" destOrd="0" presId="urn:microsoft.com/office/officeart/2005/8/layout/hierarchy1"/>
    <dgm:cxn modelId="{D0566F9E-CCC9-4064-AB03-E74EB4A762BE}" type="presParOf" srcId="{FC86F1AD-397A-436E-8BB6-83F2F303658B}" destId="{22C1E2F0-988C-4AB2-BA52-50600DE7B2B1}" srcOrd="1" destOrd="0" presId="urn:microsoft.com/office/officeart/2005/8/layout/hierarchy1"/>
    <dgm:cxn modelId="{D1E30BB3-D8C7-433C-A1CC-D4285A8A48A4}" type="presParOf" srcId="{4ED34159-3FC0-40AD-B397-C0D63374D423}" destId="{BCAD21FC-D879-460E-ADDD-67F9E000F8F0}" srcOrd="2" destOrd="0" presId="urn:microsoft.com/office/officeart/2005/8/layout/hierarchy1"/>
    <dgm:cxn modelId="{DB0FC44B-6F3E-42EA-A67A-82AAD30B10E4}" type="presParOf" srcId="{4ED34159-3FC0-40AD-B397-C0D63374D423}" destId="{B35E445D-E6CE-4767-8949-5EEFCAE33E8F}" srcOrd="3" destOrd="0" presId="urn:microsoft.com/office/officeart/2005/8/layout/hierarchy1"/>
    <dgm:cxn modelId="{E927B0FA-7F2D-42E4-B985-7D8D9E1B6471}" type="presParOf" srcId="{B35E445D-E6CE-4767-8949-5EEFCAE33E8F}" destId="{F15359E2-5679-44A5-A288-3AD93F86D282}" srcOrd="0" destOrd="0" presId="urn:microsoft.com/office/officeart/2005/8/layout/hierarchy1"/>
    <dgm:cxn modelId="{F7F6F8FB-9015-49F4-B969-3487F779DD16}" type="presParOf" srcId="{F15359E2-5679-44A5-A288-3AD93F86D282}" destId="{75402FB5-1B55-4D16-B5BF-8D86F9170F9D}" srcOrd="0" destOrd="0" presId="urn:microsoft.com/office/officeart/2005/8/layout/hierarchy1"/>
    <dgm:cxn modelId="{A74B1043-C5FB-468A-BB6E-69BBCA472B94}" type="presParOf" srcId="{F15359E2-5679-44A5-A288-3AD93F86D282}" destId="{C04135B3-C1FA-4DF8-8CB4-3FD703C63CCB}" srcOrd="1" destOrd="0" presId="urn:microsoft.com/office/officeart/2005/8/layout/hierarchy1"/>
    <dgm:cxn modelId="{0E1CF76D-C778-44EF-9097-1C8B635D268E}" type="presParOf" srcId="{B35E445D-E6CE-4767-8949-5EEFCAE33E8F}" destId="{065F0E39-8FB4-408F-BF40-CC2AB21A68AF}" srcOrd="1" destOrd="0" presId="urn:microsoft.com/office/officeart/2005/8/layout/hierarchy1"/>
    <dgm:cxn modelId="{6CE2045F-BB37-4C85-857E-5FB76FD79778}" type="presParOf" srcId="{4ED34159-3FC0-40AD-B397-C0D63374D423}" destId="{D05DE876-D3EC-4613-BEA1-24D85BFDEABF}" srcOrd="4" destOrd="0" presId="urn:microsoft.com/office/officeart/2005/8/layout/hierarchy1"/>
    <dgm:cxn modelId="{565430B0-FF68-4EBC-84F3-04141B72FABE}" type="presParOf" srcId="{4ED34159-3FC0-40AD-B397-C0D63374D423}" destId="{8421A0DD-D9DC-4959-AC9C-089650E416F7}" srcOrd="5" destOrd="0" presId="urn:microsoft.com/office/officeart/2005/8/layout/hierarchy1"/>
    <dgm:cxn modelId="{D4F33959-3C25-440C-A7C9-1A8890A2F04D}" type="presParOf" srcId="{8421A0DD-D9DC-4959-AC9C-089650E416F7}" destId="{DAAD92A7-5429-43AE-B8D4-DB3CCEA51234}" srcOrd="0" destOrd="0" presId="urn:microsoft.com/office/officeart/2005/8/layout/hierarchy1"/>
    <dgm:cxn modelId="{06BD9688-3D0D-46A2-A368-F2F67655DEEE}" type="presParOf" srcId="{DAAD92A7-5429-43AE-B8D4-DB3CCEA51234}" destId="{A4478D84-CD4A-4FEA-B156-8537AF134C2D}" srcOrd="0" destOrd="0" presId="urn:microsoft.com/office/officeart/2005/8/layout/hierarchy1"/>
    <dgm:cxn modelId="{DF2A3E51-7324-4D7C-90A8-32964B8421ED}" type="presParOf" srcId="{DAAD92A7-5429-43AE-B8D4-DB3CCEA51234}" destId="{E28E13FC-295E-47CC-9C74-81E771EF925A}" srcOrd="1" destOrd="0" presId="urn:microsoft.com/office/officeart/2005/8/layout/hierarchy1"/>
    <dgm:cxn modelId="{8BAED4FA-C113-4A68-AB5F-FA11EC1EF07A}" type="presParOf" srcId="{8421A0DD-D9DC-4959-AC9C-089650E416F7}" destId="{3DEA51FC-9D67-48AB-8013-46EA2DA23C2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ACC4F5B-2F54-48F7-AECB-81C9C9DB84EA}"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E872074E-0E1F-4795-BC13-16D088BA8A03}">
      <dgm:prSet phldrT="[Text]" custT="1"/>
      <dgm:spPr/>
      <dgm:t>
        <a:bodyPr/>
        <a:lstStyle/>
        <a:p>
          <a:r>
            <a:rPr lang="fa-IR" sz="2000" b="1" dirty="0">
              <a:effectLst>
                <a:outerShdw blurRad="38100" dist="38100" dir="2700000" algn="tl">
                  <a:srgbClr val="000000">
                    <a:alpha val="43137"/>
                  </a:srgbClr>
                </a:outerShdw>
              </a:effectLst>
              <a:cs typeface="B Nazanin" panose="00000400000000000000" pitchFamily="2" charset="-78"/>
            </a:rPr>
            <a:t>تهیه و تنظیم بودجه</a:t>
          </a:r>
          <a:endParaRPr lang="en-US" sz="2000" b="1" dirty="0">
            <a:effectLst>
              <a:outerShdw blurRad="38100" dist="38100" dir="2700000" algn="tl">
                <a:srgbClr val="000000">
                  <a:alpha val="43137"/>
                </a:srgbClr>
              </a:outerShdw>
            </a:effectLst>
            <a:cs typeface="B Nazanin" panose="00000400000000000000" pitchFamily="2" charset="-78"/>
          </a:endParaRPr>
        </a:p>
      </dgm:t>
    </dgm:pt>
    <dgm:pt modelId="{489C3D18-C6D6-477D-940B-9DCCC1AA7E58}" type="parTrans" cxnId="{308E4504-4818-4B67-9196-AFA2FBD0B59D}">
      <dgm:prSet/>
      <dgm:spPr/>
      <dgm:t>
        <a:bodyPr/>
        <a:lstStyle/>
        <a:p>
          <a:endParaRPr lang="en-US" sz="2000" b="1">
            <a:effectLst>
              <a:outerShdw blurRad="38100" dist="38100" dir="2700000" algn="tl">
                <a:srgbClr val="000000">
                  <a:alpha val="43137"/>
                </a:srgbClr>
              </a:outerShdw>
            </a:effectLst>
            <a:cs typeface="B Nazanin" panose="00000400000000000000" pitchFamily="2" charset="-78"/>
          </a:endParaRPr>
        </a:p>
      </dgm:t>
    </dgm:pt>
    <dgm:pt modelId="{110DA674-6778-494B-89AE-6B7581F3E98B}" type="sibTrans" cxnId="{308E4504-4818-4B67-9196-AFA2FBD0B59D}">
      <dgm:prSet/>
      <dgm:spPr/>
      <dgm:t>
        <a:bodyPr/>
        <a:lstStyle/>
        <a:p>
          <a:endParaRPr lang="en-US" sz="2000" b="1">
            <a:effectLst>
              <a:outerShdw blurRad="38100" dist="38100" dir="2700000" algn="tl">
                <a:srgbClr val="000000">
                  <a:alpha val="43137"/>
                </a:srgbClr>
              </a:outerShdw>
            </a:effectLst>
            <a:cs typeface="B Nazanin" panose="00000400000000000000" pitchFamily="2" charset="-78"/>
          </a:endParaRPr>
        </a:p>
      </dgm:t>
    </dgm:pt>
    <dgm:pt modelId="{0E6DBA75-8C49-49F2-B799-0E86F3C0E6B2}">
      <dgm:prSet phldrT="[Text]" custT="1"/>
      <dgm:spPr/>
      <dgm:t>
        <a:bodyPr/>
        <a:lstStyle/>
        <a:p>
          <a:r>
            <a:rPr lang="fa-IR" sz="2000" b="1" dirty="0">
              <a:effectLst>
                <a:outerShdw blurRad="38100" dist="38100" dir="2700000" algn="tl">
                  <a:srgbClr val="000000">
                    <a:alpha val="43137"/>
                  </a:srgbClr>
                </a:outerShdw>
              </a:effectLst>
              <a:cs typeface="B Nazanin" panose="00000400000000000000" pitchFamily="2" charset="-78"/>
            </a:rPr>
            <a:t>تصویب بودجه</a:t>
          </a:r>
          <a:endParaRPr lang="en-US" sz="2000" b="1" dirty="0">
            <a:effectLst>
              <a:outerShdw blurRad="38100" dist="38100" dir="2700000" algn="tl">
                <a:srgbClr val="000000">
                  <a:alpha val="43137"/>
                </a:srgbClr>
              </a:outerShdw>
            </a:effectLst>
            <a:cs typeface="B Nazanin" panose="00000400000000000000" pitchFamily="2" charset="-78"/>
          </a:endParaRPr>
        </a:p>
      </dgm:t>
    </dgm:pt>
    <dgm:pt modelId="{E3BC8998-46A9-47FB-A640-DFB2EAC05F71}" type="parTrans" cxnId="{3E412CA0-D72E-4065-8513-A4DA99F659D5}">
      <dgm:prSet/>
      <dgm:spPr/>
      <dgm:t>
        <a:bodyPr/>
        <a:lstStyle/>
        <a:p>
          <a:endParaRPr lang="en-US" sz="2000" b="1">
            <a:effectLst>
              <a:outerShdw blurRad="38100" dist="38100" dir="2700000" algn="tl">
                <a:srgbClr val="000000">
                  <a:alpha val="43137"/>
                </a:srgbClr>
              </a:outerShdw>
            </a:effectLst>
            <a:cs typeface="B Nazanin" panose="00000400000000000000" pitchFamily="2" charset="-78"/>
          </a:endParaRPr>
        </a:p>
      </dgm:t>
    </dgm:pt>
    <dgm:pt modelId="{6B920FB6-FA9B-4AFD-83B3-4D4A60ACF4F6}" type="sibTrans" cxnId="{3E412CA0-D72E-4065-8513-A4DA99F659D5}">
      <dgm:prSet/>
      <dgm:spPr/>
      <dgm:t>
        <a:bodyPr/>
        <a:lstStyle/>
        <a:p>
          <a:endParaRPr lang="en-US" sz="2000" b="1">
            <a:effectLst>
              <a:outerShdw blurRad="38100" dist="38100" dir="2700000" algn="tl">
                <a:srgbClr val="000000">
                  <a:alpha val="43137"/>
                </a:srgbClr>
              </a:outerShdw>
            </a:effectLst>
            <a:cs typeface="B Nazanin" panose="00000400000000000000" pitchFamily="2" charset="-78"/>
          </a:endParaRPr>
        </a:p>
      </dgm:t>
    </dgm:pt>
    <dgm:pt modelId="{56B60CEC-D680-4169-A09F-255F73FADD3D}">
      <dgm:prSet phldrT="[Text]" custT="1"/>
      <dgm:spPr/>
      <dgm:t>
        <a:bodyPr/>
        <a:lstStyle/>
        <a:p>
          <a:r>
            <a:rPr lang="fa-IR" sz="2000" b="1" dirty="0">
              <a:effectLst>
                <a:outerShdw blurRad="38100" dist="38100" dir="2700000" algn="tl">
                  <a:srgbClr val="000000">
                    <a:alpha val="43137"/>
                  </a:srgbClr>
                </a:outerShdw>
              </a:effectLst>
              <a:cs typeface="B Nazanin" panose="00000400000000000000" pitchFamily="2" charset="-78"/>
            </a:rPr>
            <a:t>اجرای بودجه</a:t>
          </a:r>
          <a:endParaRPr lang="en-US" sz="2000" b="1" dirty="0">
            <a:effectLst>
              <a:outerShdw blurRad="38100" dist="38100" dir="2700000" algn="tl">
                <a:srgbClr val="000000">
                  <a:alpha val="43137"/>
                </a:srgbClr>
              </a:outerShdw>
            </a:effectLst>
            <a:cs typeface="B Nazanin" panose="00000400000000000000" pitchFamily="2" charset="-78"/>
          </a:endParaRPr>
        </a:p>
      </dgm:t>
    </dgm:pt>
    <dgm:pt modelId="{10071FEB-653C-4469-B031-A80FCCCEE0AC}" type="parTrans" cxnId="{DB031E69-B22B-43E1-863B-F94F6741CA38}">
      <dgm:prSet/>
      <dgm:spPr/>
      <dgm:t>
        <a:bodyPr/>
        <a:lstStyle/>
        <a:p>
          <a:endParaRPr lang="en-US" sz="2000" b="1">
            <a:effectLst>
              <a:outerShdw blurRad="38100" dist="38100" dir="2700000" algn="tl">
                <a:srgbClr val="000000">
                  <a:alpha val="43137"/>
                </a:srgbClr>
              </a:outerShdw>
            </a:effectLst>
            <a:cs typeface="B Nazanin" panose="00000400000000000000" pitchFamily="2" charset="-78"/>
          </a:endParaRPr>
        </a:p>
      </dgm:t>
    </dgm:pt>
    <dgm:pt modelId="{AB186CB6-B18F-4FEC-9696-E92DD7756BCC}" type="sibTrans" cxnId="{DB031E69-B22B-43E1-863B-F94F6741CA38}">
      <dgm:prSet/>
      <dgm:spPr/>
      <dgm:t>
        <a:bodyPr/>
        <a:lstStyle/>
        <a:p>
          <a:endParaRPr lang="en-US" sz="2000" b="1">
            <a:effectLst>
              <a:outerShdw blurRad="38100" dist="38100" dir="2700000" algn="tl">
                <a:srgbClr val="000000">
                  <a:alpha val="43137"/>
                </a:srgbClr>
              </a:outerShdw>
            </a:effectLst>
            <a:cs typeface="B Nazanin" panose="00000400000000000000" pitchFamily="2" charset="-78"/>
          </a:endParaRPr>
        </a:p>
      </dgm:t>
    </dgm:pt>
    <dgm:pt modelId="{D2887595-43F1-4A49-A3C4-D0E105BCF05D}">
      <dgm:prSet phldrT="[Text]" custT="1"/>
      <dgm:spPr/>
      <dgm:t>
        <a:bodyPr/>
        <a:lstStyle/>
        <a:p>
          <a:r>
            <a:rPr lang="fa-IR" sz="2000" b="1" dirty="0">
              <a:effectLst>
                <a:outerShdw blurRad="38100" dist="38100" dir="2700000" algn="tl">
                  <a:srgbClr val="000000">
                    <a:alpha val="43137"/>
                  </a:srgbClr>
                </a:outerShdw>
              </a:effectLst>
              <a:cs typeface="B Nazanin" panose="00000400000000000000" pitchFamily="2" charset="-78"/>
            </a:rPr>
            <a:t>نظارت و کنترل بودجه</a:t>
          </a:r>
          <a:endParaRPr lang="en-US" sz="2000" b="1" dirty="0">
            <a:effectLst>
              <a:outerShdw blurRad="38100" dist="38100" dir="2700000" algn="tl">
                <a:srgbClr val="000000">
                  <a:alpha val="43137"/>
                </a:srgbClr>
              </a:outerShdw>
            </a:effectLst>
            <a:cs typeface="B Nazanin" panose="00000400000000000000" pitchFamily="2" charset="-78"/>
          </a:endParaRPr>
        </a:p>
      </dgm:t>
    </dgm:pt>
    <dgm:pt modelId="{83AC99CF-8338-4D43-942F-CA7935F7F4EE}" type="parTrans" cxnId="{0E349993-654D-46AB-B48A-30CB4ECE4F18}">
      <dgm:prSet/>
      <dgm:spPr/>
      <dgm:t>
        <a:bodyPr/>
        <a:lstStyle/>
        <a:p>
          <a:endParaRPr lang="en-US" sz="2000" b="1">
            <a:effectLst>
              <a:outerShdw blurRad="38100" dist="38100" dir="2700000" algn="tl">
                <a:srgbClr val="000000">
                  <a:alpha val="43137"/>
                </a:srgbClr>
              </a:outerShdw>
            </a:effectLst>
            <a:cs typeface="B Nazanin" panose="00000400000000000000" pitchFamily="2" charset="-78"/>
          </a:endParaRPr>
        </a:p>
      </dgm:t>
    </dgm:pt>
    <dgm:pt modelId="{99E82A9B-22FE-402E-9E15-9F8BFA31DF69}" type="sibTrans" cxnId="{0E349993-654D-46AB-B48A-30CB4ECE4F18}">
      <dgm:prSet/>
      <dgm:spPr/>
      <dgm:t>
        <a:bodyPr/>
        <a:lstStyle/>
        <a:p>
          <a:endParaRPr lang="en-US" sz="2000" b="1">
            <a:effectLst>
              <a:outerShdw blurRad="38100" dist="38100" dir="2700000" algn="tl">
                <a:srgbClr val="000000">
                  <a:alpha val="43137"/>
                </a:srgbClr>
              </a:outerShdw>
            </a:effectLst>
            <a:cs typeface="B Nazanin" panose="00000400000000000000" pitchFamily="2" charset="-78"/>
          </a:endParaRPr>
        </a:p>
      </dgm:t>
    </dgm:pt>
    <dgm:pt modelId="{13080476-346D-4966-950D-4F6A1F256640}" type="pres">
      <dgm:prSet presAssocID="{DACC4F5B-2F54-48F7-AECB-81C9C9DB84EA}" presName="Name0" presStyleCnt="0">
        <dgm:presLayoutVars>
          <dgm:dir/>
          <dgm:resizeHandles val="exact"/>
        </dgm:presLayoutVars>
      </dgm:prSet>
      <dgm:spPr/>
    </dgm:pt>
    <dgm:pt modelId="{E34E30DE-13EE-4BA1-943F-46C856DB80A8}" type="pres">
      <dgm:prSet presAssocID="{DACC4F5B-2F54-48F7-AECB-81C9C9DB84EA}" presName="cycle" presStyleCnt="0"/>
      <dgm:spPr/>
    </dgm:pt>
    <dgm:pt modelId="{E71DFD2E-1861-4AEE-B9BC-47390FEDD7E6}" type="pres">
      <dgm:prSet presAssocID="{E872074E-0E1F-4795-BC13-16D088BA8A03}" presName="nodeFirstNode" presStyleLbl="node1" presStyleIdx="0" presStyleCnt="4" custScaleX="82009" custScaleY="66208">
        <dgm:presLayoutVars>
          <dgm:bulletEnabled val="1"/>
        </dgm:presLayoutVars>
      </dgm:prSet>
      <dgm:spPr/>
    </dgm:pt>
    <dgm:pt modelId="{40017BA4-B06D-49B1-A204-22A2DFD0A8AC}" type="pres">
      <dgm:prSet presAssocID="{110DA674-6778-494B-89AE-6B7581F3E98B}" presName="sibTransFirstNode" presStyleLbl="bgShp" presStyleIdx="0" presStyleCnt="1" custLinFactNeighborY="-2660"/>
      <dgm:spPr/>
    </dgm:pt>
    <dgm:pt modelId="{8B19AEDB-F08E-4912-B0E0-C8E9F14BF92E}" type="pres">
      <dgm:prSet presAssocID="{0E6DBA75-8C49-49F2-B799-0E86F3C0E6B2}" presName="nodeFollowingNodes" presStyleLbl="node1" presStyleIdx="1" presStyleCnt="4" custScaleX="74936" custScaleY="59081">
        <dgm:presLayoutVars>
          <dgm:bulletEnabled val="1"/>
        </dgm:presLayoutVars>
      </dgm:prSet>
      <dgm:spPr/>
    </dgm:pt>
    <dgm:pt modelId="{DD071BFF-AE37-474E-BABE-D87D256EF9BE}" type="pres">
      <dgm:prSet presAssocID="{56B60CEC-D680-4169-A09F-255F73FADD3D}" presName="nodeFollowingNodes" presStyleLbl="node1" presStyleIdx="2" presStyleCnt="4" custScaleX="77459" custScaleY="51959" custRadScaleRad="106365" custRadScaleInc="-2077">
        <dgm:presLayoutVars>
          <dgm:bulletEnabled val="1"/>
        </dgm:presLayoutVars>
      </dgm:prSet>
      <dgm:spPr/>
    </dgm:pt>
    <dgm:pt modelId="{5FC02867-F031-48BC-A2EB-B40FC497A81B}" type="pres">
      <dgm:prSet presAssocID="{D2887595-43F1-4A49-A3C4-D0E105BCF05D}" presName="nodeFollowingNodes" presStyleLbl="node1" presStyleIdx="3" presStyleCnt="4" custScaleX="78470" custScaleY="71818">
        <dgm:presLayoutVars>
          <dgm:bulletEnabled val="1"/>
        </dgm:presLayoutVars>
      </dgm:prSet>
      <dgm:spPr/>
    </dgm:pt>
  </dgm:ptLst>
  <dgm:cxnLst>
    <dgm:cxn modelId="{308E4504-4818-4B67-9196-AFA2FBD0B59D}" srcId="{DACC4F5B-2F54-48F7-AECB-81C9C9DB84EA}" destId="{E872074E-0E1F-4795-BC13-16D088BA8A03}" srcOrd="0" destOrd="0" parTransId="{489C3D18-C6D6-477D-940B-9DCCC1AA7E58}" sibTransId="{110DA674-6778-494B-89AE-6B7581F3E98B}"/>
    <dgm:cxn modelId="{DB031E69-B22B-43E1-863B-F94F6741CA38}" srcId="{DACC4F5B-2F54-48F7-AECB-81C9C9DB84EA}" destId="{56B60CEC-D680-4169-A09F-255F73FADD3D}" srcOrd="2" destOrd="0" parTransId="{10071FEB-653C-4469-B031-A80FCCCEE0AC}" sibTransId="{AB186CB6-B18F-4FEC-9696-E92DD7756BCC}"/>
    <dgm:cxn modelId="{BB0BF36B-95EC-41FC-9556-F1335F30918E}" type="presOf" srcId="{E872074E-0E1F-4795-BC13-16D088BA8A03}" destId="{E71DFD2E-1861-4AEE-B9BC-47390FEDD7E6}" srcOrd="0" destOrd="0" presId="urn:microsoft.com/office/officeart/2005/8/layout/cycle3"/>
    <dgm:cxn modelId="{0E349993-654D-46AB-B48A-30CB4ECE4F18}" srcId="{DACC4F5B-2F54-48F7-AECB-81C9C9DB84EA}" destId="{D2887595-43F1-4A49-A3C4-D0E105BCF05D}" srcOrd="3" destOrd="0" parTransId="{83AC99CF-8338-4D43-942F-CA7935F7F4EE}" sibTransId="{99E82A9B-22FE-402E-9E15-9F8BFA31DF69}"/>
    <dgm:cxn modelId="{3E412CA0-D72E-4065-8513-A4DA99F659D5}" srcId="{DACC4F5B-2F54-48F7-AECB-81C9C9DB84EA}" destId="{0E6DBA75-8C49-49F2-B799-0E86F3C0E6B2}" srcOrd="1" destOrd="0" parTransId="{E3BC8998-46A9-47FB-A640-DFB2EAC05F71}" sibTransId="{6B920FB6-FA9B-4AFD-83B3-4D4A60ACF4F6}"/>
    <dgm:cxn modelId="{F0DC95A0-DC8F-4C10-B2D5-2A231DD6A8A9}" type="presOf" srcId="{0E6DBA75-8C49-49F2-B799-0E86F3C0E6B2}" destId="{8B19AEDB-F08E-4912-B0E0-C8E9F14BF92E}" srcOrd="0" destOrd="0" presId="urn:microsoft.com/office/officeart/2005/8/layout/cycle3"/>
    <dgm:cxn modelId="{9276A4BC-B6FA-4121-BB52-B49B0B8057B5}" type="presOf" srcId="{D2887595-43F1-4A49-A3C4-D0E105BCF05D}" destId="{5FC02867-F031-48BC-A2EB-B40FC497A81B}" srcOrd="0" destOrd="0" presId="urn:microsoft.com/office/officeart/2005/8/layout/cycle3"/>
    <dgm:cxn modelId="{D4BBCDDD-ADD8-4F5C-A994-24A75B86CED9}" type="presOf" srcId="{110DA674-6778-494B-89AE-6B7581F3E98B}" destId="{40017BA4-B06D-49B1-A204-22A2DFD0A8AC}" srcOrd="0" destOrd="0" presId="urn:microsoft.com/office/officeart/2005/8/layout/cycle3"/>
    <dgm:cxn modelId="{BE2E60ED-603F-48B0-BDC3-89F857684908}" type="presOf" srcId="{DACC4F5B-2F54-48F7-AECB-81C9C9DB84EA}" destId="{13080476-346D-4966-950D-4F6A1F256640}" srcOrd="0" destOrd="0" presId="urn:microsoft.com/office/officeart/2005/8/layout/cycle3"/>
    <dgm:cxn modelId="{114931FA-CBD0-4E74-A1D0-12CCFD7580E6}" type="presOf" srcId="{56B60CEC-D680-4169-A09F-255F73FADD3D}" destId="{DD071BFF-AE37-474E-BABE-D87D256EF9BE}" srcOrd="0" destOrd="0" presId="urn:microsoft.com/office/officeart/2005/8/layout/cycle3"/>
    <dgm:cxn modelId="{20FF816F-AD95-47D2-9ED9-F5CE18A6B230}" type="presParOf" srcId="{13080476-346D-4966-950D-4F6A1F256640}" destId="{E34E30DE-13EE-4BA1-943F-46C856DB80A8}" srcOrd="0" destOrd="0" presId="urn:microsoft.com/office/officeart/2005/8/layout/cycle3"/>
    <dgm:cxn modelId="{34574989-E235-4BA5-B7D7-8A8550FC310D}" type="presParOf" srcId="{E34E30DE-13EE-4BA1-943F-46C856DB80A8}" destId="{E71DFD2E-1861-4AEE-B9BC-47390FEDD7E6}" srcOrd="0" destOrd="0" presId="urn:microsoft.com/office/officeart/2005/8/layout/cycle3"/>
    <dgm:cxn modelId="{73EE0733-C84C-4304-863E-B39A7D0B3A4C}" type="presParOf" srcId="{E34E30DE-13EE-4BA1-943F-46C856DB80A8}" destId="{40017BA4-B06D-49B1-A204-22A2DFD0A8AC}" srcOrd="1" destOrd="0" presId="urn:microsoft.com/office/officeart/2005/8/layout/cycle3"/>
    <dgm:cxn modelId="{318A96F5-BE34-4079-8648-478B6EB9F173}" type="presParOf" srcId="{E34E30DE-13EE-4BA1-943F-46C856DB80A8}" destId="{8B19AEDB-F08E-4912-B0E0-C8E9F14BF92E}" srcOrd="2" destOrd="0" presId="urn:microsoft.com/office/officeart/2005/8/layout/cycle3"/>
    <dgm:cxn modelId="{5C187DA6-04E8-4D15-8109-77B44C9C560A}" type="presParOf" srcId="{E34E30DE-13EE-4BA1-943F-46C856DB80A8}" destId="{DD071BFF-AE37-474E-BABE-D87D256EF9BE}" srcOrd="3" destOrd="0" presId="urn:microsoft.com/office/officeart/2005/8/layout/cycle3"/>
    <dgm:cxn modelId="{E599E4FA-803C-479E-BF8F-99813890FAD2}" type="presParOf" srcId="{E34E30DE-13EE-4BA1-943F-46C856DB80A8}" destId="{5FC02867-F031-48BC-A2EB-B40FC497A81B}" srcOrd="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1AC9C7F-14FF-499F-BF45-BD889753E5BA}"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ED839306-5630-4EE6-BB46-99C6D5D587B5}">
      <dgm:prSet phldrT="[Text]" custT="1"/>
      <dgm:spPr/>
      <dgm:t>
        <a:bodyPr/>
        <a:lstStyle/>
        <a:p>
          <a:r>
            <a:rPr lang="fa-IR" sz="1800" b="1" dirty="0">
              <a:cs typeface="B Nazanin" panose="00000400000000000000" pitchFamily="2" charset="-78"/>
            </a:rPr>
            <a:t>ابلاغ بودجه</a:t>
          </a:r>
          <a:endParaRPr lang="en-US" sz="1800" b="1" dirty="0">
            <a:cs typeface="B Nazanin" panose="00000400000000000000" pitchFamily="2" charset="-78"/>
          </a:endParaRPr>
        </a:p>
      </dgm:t>
    </dgm:pt>
    <dgm:pt modelId="{F4FD5F29-C0D6-40EE-85C0-C7AAC2A5B04B}" type="parTrans" cxnId="{DF7EDA4A-2785-4FFD-A7A5-8B10412D6AE6}">
      <dgm:prSet/>
      <dgm:spPr/>
      <dgm:t>
        <a:bodyPr/>
        <a:lstStyle/>
        <a:p>
          <a:endParaRPr lang="en-US" sz="2800" b="1">
            <a:cs typeface="B Nazanin" panose="00000400000000000000" pitchFamily="2" charset="-78"/>
          </a:endParaRPr>
        </a:p>
      </dgm:t>
    </dgm:pt>
    <dgm:pt modelId="{F29F00F5-2499-4EB9-BD47-54F4D404C1D2}" type="sibTrans" cxnId="{DF7EDA4A-2785-4FFD-A7A5-8B10412D6AE6}">
      <dgm:prSet/>
      <dgm:spPr/>
      <dgm:t>
        <a:bodyPr/>
        <a:lstStyle/>
        <a:p>
          <a:endParaRPr lang="en-US" sz="2800" b="1">
            <a:cs typeface="B Nazanin" panose="00000400000000000000" pitchFamily="2" charset="-78"/>
          </a:endParaRPr>
        </a:p>
      </dgm:t>
    </dgm:pt>
    <dgm:pt modelId="{461444C2-1179-4C17-8BF4-57BAE4B56A66}">
      <dgm:prSet phldrT="[Text]" custT="1"/>
      <dgm:spPr/>
      <dgm:t>
        <a:bodyPr/>
        <a:lstStyle/>
        <a:p>
          <a:r>
            <a:rPr lang="fa-IR" sz="1800" b="1" dirty="0">
              <a:cs typeface="B Nazanin" panose="00000400000000000000" pitchFamily="2" charset="-78"/>
            </a:rPr>
            <a:t>مبادله موافقت نامه</a:t>
          </a:r>
          <a:endParaRPr lang="en-US" sz="1800" b="1" dirty="0">
            <a:cs typeface="B Nazanin" panose="00000400000000000000" pitchFamily="2" charset="-78"/>
          </a:endParaRPr>
        </a:p>
      </dgm:t>
    </dgm:pt>
    <dgm:pt modelId="{87AA4575-82DA-4E29-A63B-54778E3E721B}" type="parTrans" cxnId="{6246AE6C-2CFF-4D1F-891E-D01B1C1F318D}">
      <dgm:prSet/>
      <dgm:spPr/>
      <dgm:t>
        <a:bodyPr/>
        <a:lstStyle/>
        <a:p>
          <a:endParaRPr lang="en-US" sz="2800" b="1">
            <a:cs typeface="B Nazanin" panose="00000400000000000000" pitchFamily="2" charset="-78"/>
          </a:endParaRPr>
        </a:p>
      </dgm:t>
    </dgm:pt>
    <dgm:pt modelId="{9FED0D27-7F72-4327-90A9-ACB2618FE512}" type="sibTrans" cxnId="{6246AE6C-2CFF-4D1F-891E-D01B1C1F318D}">
      <dgm:prSet/>
      <dgm:spPr/>
      <dgm:t>
        <a:bodyPr/>
        <a:lstStyle/>
        <a:p>
          <a:endParaRPr lang="en-US" sz="2800" b="1">
            <a:cs typeface="B Nazanin" panose="00000400000000000000" pitchFamily="2" charset="-78"/>
          </a:endParaRPr>
        </a:p>
      </dgm:t>
    </dgm:pt>
    <dgm:pt modelId="{51577AF6-E534-4AE2-87EA-4FC95CB5C3D7}">
      <dgm:prSet phldrT="[Text]" custT="1"/>
      <dgm:spPr/>
      <dgm:t>
        <a:bodyPr/>
        <a:lstStyle/>
        <a:p>
          <a:r>
            <a:rPr lang="fa-IR" sz="1800" b="1" dirty="0">
              <a:cs typeface="B Nazanin" panose="00000400000000000000" pitchFamily="2" charset="-78"/>
            </a:rPr>
            <a:t>تخصیص اعتبار</a:t>
          </a:r>
          <a:endParaRPr lang="en-US" sz="1800" b="1" dirty="0">
            <a:cs typeface="B Nazanin" panose="00000400000000000000" pitchFamily="2" charset="-78"/>
          </a:endParaRPr>
        </a:p>
      </dgm:t>
    </dgm:pt>
    <dgm:pt modelId="{FA091B25-3410-4DFA-A407-572F5F6DFDD8}" type="parTrans" cxnId="{B3CF265D-D5D8-48D7-8F92-13588DD25082}">
      <dgm:prSet/>
      <dgm:spPr/>
      <dgm:t>
        <a:bodyPr/>
        <a:lstStyle/>
        <a:p>
          <a:endParaRPr lang="en-US" sz="2800" b="1">
            <a:cs typeface="B Nazanin" panose="00000400000000000000" pitchFamily="2" charset="-78"/>
          </a:endParaRPr>
        </a:p>
      </dgm:t>
    </dgm:pt>
    <dgm:pt modelId="{1DA37DC4-E584-44F8-951B-A79854D6354F}" type="sibTrans" cxnId="{B3CF265D-D5D8-48D7-8F92-13588DD25082}">
      <dgm:prSet/>
      <dgm:spPr/>
      <dgm:t>
        <a:bodyPr/>
        <a:lstStyle/>
        <a:p>
          <a:endParaRPr lang="en-US" sz="2800" b="1">
            <a:cs typeface="B Nazanin" panose="00000400000000000000" pitchFamily="2" charset="-78"/>
          </a:endParaRPr>
        </a:p>
      </dgm:t>
    </dgm:pt>
    <dgm:pt modelId="{213BBE77-70CC-4FBE-8902-968677E42833}">
      <dgm:prSet phldrT="[Text]" custT="1"/>
      <dgm:spPr/>
      <dgm:t>
        <a:bodyPr/>
        <a:lstStyle/>
        <a:p>
          <a:r>
            <a:rPr lang="fa-IR" sz="1800" b="1" dirty="0">
              <a:cs typeface="B Nazanin" panose="00000400000000000000" pitchFamily="2" charset="-78"/>
            </a:rPr>
            <a:t>تأمین اعتبار</a:t>
          </a:r>
          <a:endParaRPr lang="en-US" sz="1800" b="1" dirty="0">
            <a:cs typeface="B Nazanin" panose="00000400000000000000" pitchFamily="2" charset="-78"/>
          </a:endParaRPr>
        </a:p>
      </dgm:t>
    </dgm:pt>
    <dgm:pt modelId="{C0423963-B6DE-47A8-A910-7087F6899CED}" type="parTrans" cxnId="{5BDA236E-BB54-4A7B-9DB9-B4A85EE776C3}">
      <dgm:prSet/>
      <dgm:spPr/>
      <dgm:t>
        <a:bodyPr/>
        <a:lstStyle/>
        <a:p>
          <a:endParaRPr lang="en-US" sz="2800" b="1">
            <a:cs typeface="B Nazanin" panose="00000400000000000000" pitchFamily="2" charset="-78"/>
          </a:endParaRPr>
        </a:p>
      </dgm:t>
    </dgm:pt>
    <dgm:pt modelId="{24879D49-67F1-41C6-B4C7-4B4ED699DB8F}" type="sibTrans" cxnId="{5BDA236E-BB54-4A7B-9DB9-B4A85EE776C3}">
      <dgm:prSet/>
      <dgm:spPr/>
      <dgm:t>
        <a:bodyPr/>
        <a:lstStyle/>
        <a:p>
          <a:endParaRPr lang="en-US" sz="2800" b="1">
            <a:cs typeface="B Nazanin" panose="00000400000000000000" pitchFamily="2" charset="-78"/>
          </a:endParaRPr>
        </a:p>
      </dgm:t>
    </dgm:pt>
    <dgm:pt modelId="{B9FC156E-3A2D-477A-AAD1-F62DC328A638}">
      <dgm:prSet phldrT="[Text]" custT="1"/>
      <dgm:spPr/>
      <dgm:t>
        <a:bodyPr/>
        <a:lstStyle/>
        <a:p>
          <a:r>
            <a:rPr lang="fa-IR" sz="1800" b="1" dirty="0">
              <a:cs typeface="B Nazanin" panose="00000400000000000000" pitchFamily="2" charset="-78"/>
            </a:rPr>
            <a:t>تعهد اعتبار</a:t>
          </a:r>
        </a:p>
      </dgm:t>
    </dgm:pt>
    <dgm:pt modelId="{78D484F8-3886-49BD-B48A-A59DC57E643F}" type="parTrans" cxnId="{561DF0DD-EBEB-43B2-A033-60BFCC2D7AE8}">
      <dgm:prSet/>
      <dgm:spPr/>
      <dgm:t>
        <a:bodyPr/>
        <a:lstStyle/>
        <a:p>
          <a:endParaRPr lang="en-US" sz="2800" b="1">
            <a:cs typeface="B Nazanin" panose="00000400000000000000" pitchFamily="2" charset="-78"/>
          </a:endParaRPr>
        </a:p>
      </dgm:t>
    </dgm:pt>
    <dgm:pt modelId="{963708EC-D856-4361-BC98-5332CB54E965}" type="sibTrans" cxnId="{561DF0DD-EBEB-43B2-A033-60BFCC2D7AE8}">
      <dgm:prSet/>
      <dgm:spPr/>
      <dgm:t>
        <a:bodyPr/>
        <a:lstStyle/>
        <a:p>
          <a:endParaRPr lang="en-US" sz="2800" b="1">
            <a:cs typeface="B Nazanin" panose="00000400000000000000" pitchFamily="2" charset="-78"/>
          </a:endParaRPr>
        </a:p>
      </dgm:t>
    </dgm:pt>
    <dgm:pt modelId="{34C93C2F-C341-458D-AA14-A9A502501A38}">
      <dgm:prSet phldrT="[Text]" custT="1"/>
      <dgm:spPr/>
      <dgm:t>
        <a:bodyPr/>
        <a:lstStyle/>
        <a:p>
          <a:r>
            <a:rPr lang="fa-IR" sz="1800" b="1" dirty="0">
              <a:cs typeface="B Nazanin" panose="00000400000000000000" pitchFamily="2" charset="-78"/>
            </a:rPr>
            <a:t>درخواست وجه</a:t>
          </a:r>
        </a:p>
      </dgm:t>
    </dgm:pt>
    <dgm:pt modelId="{A8D16C4E-4E65-48B2-AC09-280C80F26F99}" type="parTrans" cxnId="{F9FBF223-2D70-497D-91E3-2D62DCD8BCDF}">
      <dgm:prSet/>
      <dgm:spPr/>
      <dgm:t>
        <a:bodyPr/>
        <a:lstStyle/>
        <a:p>
          <a:endParaRPr lang="en-US" sz="2800" b="1">
            <a:cs typeface="B Nazanin" panose="00000400000000000000" pitchFamily="2" charset="-78"/>
          </a:endParaRPr>
        </a:p>
      </dgm:t>
    </dgm:pt>
    <dgm:pt modelId="{5858B143-333A-4599-9BC7-49E409294541}" type="sibTrans" cxnId="{F9FBF223-2D70-497D-91E3-2D62DCD8BCDF}">
      <dgm:prSet/>
      <dgm:spPr/>
      <dgm:t>
        <a:bodyPr/>
        <a:lstStyle/>
        <a:p>
          <a:endParaRPr lang="en-US" sz="2800" b="1">
            <a:cs typeface="B Nazanin" panose="00000400000000000000" pitchFamily="2" charset="-78"/>
          </a:endParaRPr>
        </a:p>
      </dgm:t>
    </dgm:pt>
    <dgm:pt modelId="{1400C788-86A6-47CE-8A60-555A2D03BA6C}">
      <dgm:prSet phldrT="[Text]" custT="1"/>
      <dgm:spPr/>
      <dgm:t>
        <a:bodyPr/>
        <a:lstStyle/>
        <a:p>
          <a:r>
            <a:rPr lang="fa-IR" sz="1800" b="1" dirty="0">
              <a:cs typeface="B Nazanin" panose="00000400000000000000" pitchFamily="2" charset="-78"/>
            </a:rPr>
            <a:t>واریز وجه</a:t>
          </a:r>
        </a:p>
      </dgm:t>
    </dgm:pt>
    <dgm:pt modelId="{37693007-87B4-46E1-A8A6-7B0C91F978FD}" type="parTrans" cxnId="{391D23D5-D5D4-4877-8C6C-00D95C7DFF6A}">
      <dgm:prSet/>
      <dgm:spPr/>
      <dgm:t>
        <a:bodyPr/>
        <a:lstStyle/>
        <a:p>
          <a:endParaRPr lang="en-US" sz="2800" b="1">
            <a:cs typeface="B Nazanin" panose="00000400000000000000" pitchFamily="2" charset="-78"/>
          </a:endParaRPr>
        </a:p>
      </dgm:t>
    </dgm:pt>
    <dgm:pt modelId="{1CD8D46C-A935-4793-AA20-E2AAD415360B}" type="sibTrans" cxnId="{391D23D5-D5D4-4877-8C6C-00D95C7DFF6A}">
      <dgm:prSet/>
      <dgm:spPr/>
      <dgm:t>
        <a:bodyPr/>
        <a:lstStyle/>
        <a:p>
          <a:endParaRPr lang="en-US" sz="2800" b="1">
            <a:cs typeface="B Nazanin" panose="00000400000000000000" pitchFamily="2" charset="-78"/>
          </a:endParaRPr>
        </a:p>
      </dgm:t>
    </dgm:pt>
    <dgm:pt modelId="{55ED20C8-787C-4C69-B3E5-F1A10B778104}" type="pres">
      <dgm:prSet presAssocID="{51AC9C7F-14FF-499F-BF45-BD889753E5BA}" presName="Name0" presStyleCnt="0">
        <dgm:presLayoutVars>
          <dgm:dir/>
          <dgm:resizeHandles val="exact"/>
        </dgm:presLayoutVars>
      </dgm:prSet>
      <dgm:spPr/>
    </dgm:pt>
    <dgm:pt modelId="{51B63A81-2EA8-48D6-A6BF-69CF3FF0DF68}" type="pres">
      <dgm:prSet presAssocID="{51AC9C7F-14FF-499F-BF45-BD889753E5BA}" presName="cycle" presStyleCnt="0"/>
      <dgm:spPr/>
    </dgm:pt>
    <dgm:pt modelId="{784BE319-614E-424E-9D73-67C746E32DD0}" type="pres">
      <dgm:prSet presAssocID="{ED839306-5630-4EE6-BB46-99C6D5D587B5}" presName="nodeFirstNode" presStyleLbl="node1" presStyleIdx="0" presStyleCnt="7">
        <dgm:presLayoutVars>
          <dgm:bulletEnabled val="1"/>
        </dgm:presLayoutVars>
      </dgm:prSet>
      <dgm:spPr/>
    </dgm:pt>
    <dgm:pt modelId="{C892152C-AD59-4148-B049-57868BB68870}" type="pres">
      <dgm:prSet presAssocID="{F29F00F5-2499-4EB9-BD47-54F4D404C1D2}" presName="sibTransFirstNode" presStyleLbl="bgShp" presStyleIdx="0" presStyleCnt="1"/>
      <dgm:spPr/>
    </dgm:pt>
    <dgm:pt modelId="{30B1BEEA-7BA2-47A9-A76F-C874EDD73FA1}" type="pres">
      <dgm:prSet presAssocID="{461444C2-1179-4C17-8BF4-57BAE4B56A66}" presName="nodeFollowingNodes" presStyleLbl="node1" presStyleIdx="1" presStyleCnt="7">
        <dgm:presLayoutVars>
          <dgm:bulletEnabled val="1"/>
        </dgm:presLayoutVars>
      </dgm:prSet>
      <dgm:spPr/>
    </dgm:pt>
    <dgm:pt modelId="{EBFC2F98-6CD7-49FB-9942-EE55EB1525D9}" type="pres">
      <dgm:prSet presAssocID="{51577AF6-E534-4AE2-87EA-4FC95CB5C3D7}" presName="nodeFollowingNodes" presStyleLbl="node1" presStyleIdx="2" presStyleCnt="7">
        <dgm:presLayoutVars>
          <dgm:bulletEnabled val="1"/>
        </dgm:presLayoutVars>
      </dgm:prSet>
      <dgm:spPr/>
    </dgm:pt>
    <dgm:pt modelId="{6213255C-0829-4356-8D9B-CB5CA95808E8}" type="pres">
      <dgm:prSet presAssocID="{213BBE77-70CC-4FBE-8902-968677E42833}" presName="nodeFollowingNodes" presStyleLbl="node1" presStyleIdx="3" presStyleCnt="7">
        <dgm:presLayoutVars>
          <dgm:bulletEnabled val="1"/>
        </dgm:presLayoutVars>
      </dgm:prSet>
      <dgm:spPr/>
    </dgm:pt>
    <dgm:pt modelId="{1C0FD7F2-4FC8-4B28-A5A5-3502349E1F10}" type="pres">
      <dgm:prSet presAssocID="{B9FC156E-3A2D-477A-AAD1-F62DC328A638}" presName="nodeFollowingNodes" presStyleLbl="node1" presStyleIdx="4" presStyleCnt="7">
        <dgm:presLayoutVars>
          <dgm:bulletEnabled val="1"/>
        </dgm:presLayoutVars>
      </dgm:prSet>
      <dgm:spPr/>
    </dgm:pt>
    <dgm:pt modelId="{92141637-C0E0-451A-A01B-427D15B52FD1}" type="pres">
      <dgm:prSet presAssocID="{1400C788-86A6-47CE-8A60-555A2D03BA6C}" presName="nodeFollowingNodes" presStyleLbl="node1" presStyleIdx="5" presStyleCnt="7" custRadScaleRad="106712" custRadScaleInc="87180">
        <dgm:presLayoutVars>
          <dgm:bulletEnabled val="1"/>
        </dgm:presLayoutVars>
      </dgm:prSet>
      <dgm:spPr/>
    </dgm:pt>
    <dgm:pt modelId="{0F528C4E-804F-49D9-A76C-F770DC29201B}" type="pres">
      <dgm:prSet presAssocID="{34C93C2F-C341-458D-AA14-A9A502501A38}" presName="nodeFollowingNodes" presStyleLbl="node1" presStyleIdx="6" presStyleCnt="7" custRadScaleRad="104138" custRadScaleInc="-121501">
        <dgm:presLayoutVars>
          <dgm:bulletEnabled val="1"/>
        </dgm:presLayoutVars>
      </dgm:prSet>
      <dgm:spPr/>
    </dgm:pt>
  </dgm:ptLst>
  <dgm:cxnLst>
    <dgm:cxn modelId="{EE22010A-747B-4EB3-9EC4-5B641F53E692}" type="presOf" srcId="{ED839306-5630-4EE6-BB46-99C6D5D587B5}" destId="{784BE319-614E-424E-9D73-67C746E32DD0}" srcOrd="0" destOrd="0" presId="urn:microsoft.com/office/officeart/2005/8/layout/cycle3"/>
    <dgm:cxn modelId="{FD619C23-F39A-4024-A929-CC857A217E9A}" type="presOf" srcId="{461444C2-1179-4C17-8BF4-57BAE4B56A66}" destId="{30B1BEEA-7BA2-47A9-A76F-C874EDD73FA1}" srcOrd="0" destOrd="0" presId="urn:microsoft.com/office/officeart/2005/8/layout/cycle3"/>
    <dgm:cxn modelId="{F9FBF223-2D70-497D-91E3-2D62DCD8BCDF}" srcId="{51AC9C7F-14FF-499F-BF45-BD889753E5BA}" destId="{34C93C2F-C341-458D-AA14-A9A502501A38}" srcOrd="6" destOrd="0" parTransId="{A8D16C4E-4E65-48B2-AC09-280C80F26F99}" sibTransId="{5858B143-333A-4599-9BC7-49E409294541}"/>
    <dgm:cxn modelId="{12DBBA40-B272-4713-966F-0AC6AE1464C3}" type="presOf" srcId="{213BBE77-70CC-4FBE-8902-968677E42833}" destId="{6213255C-0829-4356-8D9B-CB5CA95808E8}" srcOrd="0" destOrd="0" presId="urn:microsoft.com/office/officeart/2005/8/layout/cycle3"/>
    <dgm:cxn modelId="{B3CF265D-D5D8-48D7-8F92-13588DD25082}" srcId="{51AC9C7F-14FF-499F-BF45-BD889753E5BA}" destId="{51577AF6-E534-4AE2-87EA-4FC95CB5C3D7}" srcOrd="2" destOrd="0" parTransId="{FA091B25-3410-4DFA-A407-572F5F6DFDD8}" sibTransId="{1DA37DC4-E584-44F8-951B-A79854D6354F}"/>
    <dgm:cxn modelId="{C07D2362-092C-4124-AEFC-A90F1B2BC726}" type="presOf" srcId="{34C93C2F-C341-458D-AA14-A9A502501A38}" destId="{0F528C4E-804F-49D9-A76C-F770DC29201B}" srcOrd="0" destOrd="0" presId="urn:microsoft.com/office/officeart/2005/8/layout/cycle3"/>
    <dgm:cxn modelId="{DF7EDA4A-2785-4FFD-A7A5-8B10412D6AE6}" srcId="{51AC9C7F-14FF-499F-BF45-BD889753E5BA}" destId="{ED839306-5630-4EE6-BB46-99C6D5D587B5}" srcOrd="0" destOrd="0" parTransId="{F4FD5F29-C0D6-40EE-85C0-C7AAC2A5B04B}" sibTransId="{F29F00F5-2499-4EB9-BD47-54F4D404C1D2}"/>
    <dgm:cxn modelId="{6246AE6C-2CFF-4D1F-891E-D01B1C1F318D}" srcId="{51AC9C7F-14FF-499F-BF45-BD889753E5BA}" destId="{461444C2-1179-4C17-8BF4-57BAE4B56A66}" srcOrd="1" destOrd="0" parTransId="{87AA4575-82DA-4E29-A63B-54778E3E721B}" sibTransId="{9FED0D27-7F72-4327-90A9-ACB2618FE512}"/>
    <dgm:cxn modelId="{5BDA236E-BB54-4A7B-9DB9-B4A85EE776C3}" srcId="{51AC9C7F-14FF-499F-BF45-BD889753E5BA}" destId="{213BBE77-70CC-4FBE-8902-968677E42833}" srcOrd="3" destOrd="0" parTransId="{C0423963-B6DE-47A8-A910-7087F6899CED}" sibTransId="{24879D49-67F1-41C6-B4C7-4B4ED699DB8F}"/>
    <dgm:cxn modelId="{C0DD989C-6F40-4431-BBAB-0EBADECC06C4}" type="presOf" srcId="{B9FC156E-3A2D-477A-AAD1-F62DC328A638}" destId="{1C0FD7F2-4FC8-4B28-A5A5-3502349E1F10}" srcOrd="0" destOrd="0" presId="urn:microsoft.com/office/officeart/2005/8/layout/cycle3"/>
    <dgm:cxn modelId="{D519D2B6-9992-433D-8E26-00C1585E5A5C}" type="presOf" srcId="{F29F00F5-2499-4EB9-BD47-54F4D404C1D2}" destId="{C892152C-AD59-4148-B049-57868BB68870}" srcOrd="0" destOrd="0" presId="urn:microsoft.com/office/officeart/2005/8/layout/cycle3"/>
    <dgm:cxn modelId="{03C061CF-C2CC-4B5F-B902-36A401DC023F}" type="presOf" srcId="{1400C788-86A6-47CE-8A60-555A2D03BA6C}" destId="{92141637-C0E0-451A-A01B-427D15B52FD1}" srcOrd="0" destOrd="0" presId="urn:microsoft.com/office/officeart/2005/8/layout/cycle3"/>
    <dgm:cxn modelId="{DB72FED2-C211-45DB-97E0-49BA3D8FA7B3}" type="presOf" srcId="{51AC9C7F-14FF-499F-BF45-BD889753E5BA}" destId="{55ED20C8-787C-4C69-B3E5-F1A10B778104}" srcOrd="0" destOrd="0" presId="urn:microsoft.com/office/officeart/2005/8/layout/cycle3"/>
    <dgm:cxn modelId="{391D23D5-D5D4-4877-8C6C-00D95C7DFF6A}" srcId="{51AC9C7F-14FF-499F-BF45-BD889753E5BA}" destId="{1400C788-86A6-47CE-8A60-555A2D03BA6C}" srcOrd="5" destOrd="0" parTransId="{37693007-87B4-46E1-A8A6-7B0C91F978FD}" sibTransId="{1CD8D46C-A935-4793-AA20-E2AAD415360B}"/>
    <dgm:cxn modelId="{561DF0DD-EBEB-43B2-A033-60BFCC2D7AE8}" srcId="{51AC9C7F-14FF-499F-BF45-BD889753E5BA}" destId="{B9FC156E-3A2D-477A-AAD1-F62DC328A638}" srcOrd="4" destOrd="0" parTransId="{78D484F8-3886-49BD-B48A-A59DC57E643F}" sibTransId="{963708EC-D856-4361-BC98-5332CB54E965}"/>
    <dgm:cxn modelId="{C167CCE6-835C-489D-B440-3F8123B8A41D}" type="presOf" srcId="{51577AF6-E534-4AE2-87EA-4FC95CB5C3D7}" destId="{EBFC2F98-6CD7-49FB-9942-EE55EB1525D9}" srcOrd="0" destOrd="0" presId="urn:microsoft.com/office/officeart/2005/8/layout/cycle3"/>
    <dgm:cxn modelId="{5C85DF6C-7CB7-428C-ACAD-F91600F11CAF}" type="presParOf" srcId="{55ED20C8-787C-4C69-B3E5-F1A10B778104}" destId="{51B63A81-2EA8-48D6-A6BF-69CF3FF0DF68}" srcOrd="0" destOrd="0" presId="urn:microsoft.com/office/officeart/2005/8/layout/cycle3"/>
    <dgm:cxn modelId="{1B401919-A9F3-4350-B466-AE92CF6F1A21}" type="presParOf" srcId="{51B63A81-2EA8-48D6-A6BF-69CF3FF0DF68}" destId="{784BE319-614E-424E-9D73-67C746E32DD0}" srcOrd="0" destOrd="0" presId="urn:microsoft.com/office/officeart/2005/8/layout/cycle3"/>
    <dgm:cxn modelId="{17484425-7B8C-49F8-8036-8195095E7579}" type="presParOf" srcId="{51B63A81-2EA8-48D6-A6BF-69CF3FF0DF68}" destId="{C892152C-AD59-4148-B049-57868BB68870}" srcOrd="1" destOrd="0" presId="urn:microsoft.com/office/officeart/2005/8/layout/cycle3"/>
    <dgm:cxn modelId="{243E93DF-9AD6-444C-B8FC-39DA791D4AD4}" type="presParOf" srcId="{51B63A81-2EA8-48D6-A6BF-69CF3FF0DF68}" destId="{30B1BEEA-7BA2-47A9-A76F-C874EDD73FA1}" srcOrd="2" destOrd="0" presId="urn:microsoft.com/office/officeart/2005/8/layout/cycle3"/>
    <dgm:cxn modelId="{059BBF52-2D29-445D-815F-2C97CC96DE99}" type="presParOf" srcId="{51B63A81-2EA8-48D6-A6BF-69CF3FF0DF68}" destId="{EBFC2F98-6CD7-49FB-9942-EE55EB1525D9}" srcOrd="3" destOrd="0" presId="urn:microsoft.com/office/officeart/2005/8/layout/cycle3"/>
    <dgm:cxn modelId="{353ADBCF-F6AF-45B1-9BDD-A69AB3F6495C}" type="presParOf" srcId="{51B63A81-2EA8-48D6-A6BF-69CF3FF0DF68}" destId="{6213255C-0829-4356-8D9B-CB5CA95808E8}" srcOrd="4" destOrd="0" presId="urn:microsoft.com/office/officeart/2005/8/layout/cycle3"/>
    <dgm:cxn modelId="{FC5AE31B-60ED-4753-9713-850AA99B79D4}" type="presParOf" srcId="{51B63A81-2EA8-48D6-A6BF-69CF3FF0DF68}" destId="{1C0FD7F2-4FC8-4B28-A5A5-3502349E1F10}" srcOrd="5" destOrd="0" presId="urn:microsoft.com/office/officeart/2005/8/layout/cycle3"/>
    <dgm:cxn modelId="{2D17B804-E9DF-4563-9604-E7C5877F0FCC}" type="presParOf" srcId="{51B63A81-2EA8-48D6-A6BF-69CF3FF0DF68}" destId="{92141637-C0E0-451A-A01B-427D15B52FD1}" srcOrd="6" destOrd="0" presId="urn:microsoft.com/office/officeart/2005/8/layout/cycle3"/>
    <dgm:cxn modelId="{BFAE8E12-CAA6-405D-B0EB-C51FE9772B81}" type="presParOf" srcId="{51B63A81-2EA8-48D6-A6BF-69CF3FF0DF68}" destId="{0F528C4E-804F-49D9-A76C-F770DC29201B}" srcOrd="7"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B3798DB-0D4F-4A5C-B7F2-0962E7160B2D}"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AB158D82-E3AC-4215-9B03-AD5EE6BBA899}">
      <dgm:prSet phldrT="[Text]"/>
      <dgm:spPr/>
      <dgm:t>
        <a:bodyPr/>
        <a:lstStyle/>
        <a:p>
          <a:r>
            <a:rPr lang="fa-IR" b="1" dirty="0">
              <a:cs typeface="B Nazanin" panose="00000400000000000000" pitchFamily="2" charset="-78"/>
            </a:rPr>
            <a:t>کنترل و نظارت قبل از اجرای بودجه</a:t>
          </a:r>
          <a:endParaRPr lang="en-US" b="1" dirty="0">
            <a:cs typeface="B Nazanin" panose="00000400000000000000" pitchFamily="2" charset="-78"/>
          </a:endParaRPr>
        </a:p>
      </dgm:t>
    </dgm:pt>
    <dgm:pt modelId="{13F94C4D-2A92-4E7B-91BF-CB9F6180B70F}" type="parTrans" cxnId="{203FB91D-2705-44D6-8AD5-DA62F1249C81}">
      <dgm:prSet/>
      <dgm:spPr/>
      <dgm:t>
        <a:bodyPr/>
        <a:lstStyle/>
        <a:p>
          <a:endParaRPr lang="en-US" b="1">
            <a:cs typeface="B Nazanin" panose="00000400000000000000" pitchFamily="2" charset="-78"/>
          </a:endParaRPr>
        </a:p>
      </dgm:t>
    </dgm:pt>
    <dgm:pt modelId="{8CD02596-77D6-48B4-820F-AD174E4AE237}" type="sibTrans" cxnId="{203FB91D-2705-44D6-8AD5-DA62F1249C81}">
      <dgm:prSet/>
      <dgm:spPr/>
      <dgm:t>
        <a:bodyPr/>
        <a:lstStyle/>
        <a:p>
          <a:endParaRPr lang="en-US" b="1">
            <a:cs typeface="B Nazanin" panose="00000400000000000000" pitchFamily="2" charset="-78"/>
          </a:endParaRPr>
        </a:p>
      </dgm:t>
    </dgm:pt>
    <dgm:pt modelId="{58D52981-F7FE-401B-B117-F50826411951}">
      <dgm:prSet phldrT="[Text]"/>
      <dgm:spPr/>
      <dgm:t>
        <a:bodyPr/>
        <a:lstStyle/>
        <a:p>
          <a:r>
            <a:rPr lang="fa-IR" b="1" dirty="0">
              <a:cs typeface="B Nazanin" panose="00000400000000000000" pitchFamily="2" charset="-78"/>
            </a:rPr>
            <a:t>کنترل و نظارت حین اجرای بودجه </a:t>
          </a:r>
          <a:endParaRPr lang="en-US" b="1" dirty="0">
            <a:cs typeface="B Nazanin" panose="00000400000000000000" pitchFamily="2" charset="-78"/>
          </a:endParaRPr>
        </a:p>
      </dgm:t>
    </dgm:pt>
    <dgm:pt modelId="{9095FE8B-C575-4AFA-AAA0-E457717B0F37}" type="parTrans" cxnId="{535220F7-5267-42D4-BBA8-04128E8EE7F5}">
      <dgm:prSet/>
      <dgm:spPr/>
      <dgm:t>
        <a:bodyPr/>
        <a:lstStyle/>
        <a:p>
          <a:endParaRPr lang="en-US" b="1">
            <a:cs typeface="B Nazanin" panose="00000400000000000000" pitchFamily="2" charset="-78"/>
          </a:endParaRPr>
        </a:p>
      </dgm:t>
    </dgm:pt>
    <dgm:pt modelId="{3C58894F-CE86-4DA4-949F-233646A2C202}" type="sibTrans" cxnId="{535220F7-5267-42D4-BBA8-04128E8EE7F5}">
      <dgm:prSet/>
      <dgm:spPr/>
      <dgm:t>
        <a:bodyPr/>
        <a:lstStyle/>
        <a:p>
          <a:endParaRPr lang="en-US" b="1">
            <a:cs typeface="B Nazanin" panose="00000400000000000000" pitchFamily="2" charset="-78"/>
          </a:endParaRPr>
        </a:p>
      </dgm:t>
    </dgm:pt>
    <dgm:pt modelId="{6DEFEFCB-F2E9-4E0E-AEFC-09BD646BE329}">
      <dgm:prSet phldrT="[Text]"/>
      <dgm:spPr/>
      <dgm:t>
        <a:bodyPr/>
        <a:lstStyle/>
        <a:p>
          <a:r>
            <a:rPr lang="fa-IR" b="1" dirty="0">
              <a:cs typeface="B Nazanin" panose="00000400000000000000" pitchFamily="2" charset="-78"/>
            </a:rPr>
            <a:t>کنترل و نظارت بعد از اجرای بودجه</a:t>
          </a:r>
          <a:endParaRPr lang="en-US" b="1" dirty="0">
            <a:cs typeface="B Nazanin" panose="00000400000000000000" pitchFamily="2" charset="-78"/>
          </a:endParaRPr>
        </a:p>
      </dgm:t>
    </dgm:pt>
    <dgm:pt modelId="{2FFF4A42-1FA5-4FC3-837D-F84E3E382E6E}" type="parTrans" cxnId="{A591BDDC-6B57-4EF0-8062-D3C90B7A6984}">
      <dgm:prSet/>
      <dgm:spPr/>
      <dgm:t>
        <a:bodyPr/>
        <a:lstStyle/>
        <a:p>
          <a:endParaRPr lang="en-US" b="1">
            <a:cs typeface="B Nazanin" panose="00000400000000000000" pitchFamily="2" charset="-78"/>
          </a:endParaRPr>
        </a:p>
      </dgm:t>
    </dgm:pt>
    <dgm:pt modelId="{10F2F8A9-38C4-4A55-9E5A-30A9F2331BDE}" type="sibTrans" cxnId="{A591BDDC-6B57-4EF0-8062-D3C90B7A6984}">
      <dgm:prSet/>
      <dgm:spPr/>
      <dgm:t>
        <a:bodyPr/>
        <a:lstStyle/>
        <a:p>
          <a:endParaRPr lang="en-US" b="1">
            <a:cs typeface="B Nazanin" panose="00000400000000000000" pitchFamily="2" charset="-78"/>
          </a:endParaRPr>
        </a:p>
      </dgm:t>
    </dgm:pt>
    <dgm:pt modelId="{6A0890A0-5B8B-4BD2-B83D-DFB733D64175}" type="pres">
      <dgm:prSet presAssocID="{FB3798DB-0D4F-4A5C-B7F2-0962E7160B2D}" presName="linear" presStyleCnt="0">
        <dgm:presLayoutVars>
          <dgm:dir/>
          <dgm:animLvl val="lvl"/>
          <dgm:resizeHandles val="exact"/>
        </dgm:presLayoutVars>
      </dgm:prSet>
      <dgm:spPr/>
    </dgm:pt>
    <dgm:pt modelId="{AEA6F93B-A04B-4895-800C-8D3D7EC82906}" type="pres">
      <dgm:prSet presAssocID="{AB158D82-E3AC-4215-9B03-AD5EE6BBA899}" presName="parentLin" presStyleCnt="0"/>
      <dgm:spPr/>
    </dgm:pt>
    <dgm:pt modelId="{A34479A3-2FB4-4CE8-86E0-C74F0D71D475}" type="pres">
      <dgm:prSet presAssocID="{AB158D82-E3AC-4215-9B03-AD5EE6BBA899}" presName="parentLeftMargin" presStyleLbl="node1" presStyleIdx="0" presStyleCnt="3"/>
      <dgm:spPr/>
    </dgm:pt>
    <dgm:pt modelId="{59753DB9-149B-48AD-BD1A-E4C2F0FCC63D}" type="pres">
      <dgm:prSet presAssocID="{AB158D82-E3AC-4215-9B03-AD5EE6BBA899}" presName="parentText" presStyleLbl="node1" presStyleIdx="0" presStyleCnt="3">
        <dgm:presLayoutVars>
          <dgm:chMax val="0"/>
          <dgm:bulletEnabled val="1"/>
        </dgm:presLayoutVars>
      </dgm:prSet>
      <dgm:spPr/>
    </dgm:pt>
    <dgm:pt modelId="{05E7C13B-2D16-448E-B863-262F6394EC2E}" type="pres">
      <dgm:prSet presAssocID="{AB158D82-E3AC-4215-9B03-AD5EE6BBA899}" presName="negativeSpace" presStyleCnt="0"/>
      <dgm:spPr/>
    </dgm:pt>
    <dgm:pt modelId="{93CCFDAF-FB91-45F0-B94E-0B6DA32921D8}" type="pres">
      <dgm:prSet presAssocID="{AB158D82-E3AC-4215-9B03-AD5EE6BBA899}" presName="childText" presStyleLbl="conFgAcc1" presStyleIdx="0" presStyleCnt="3">
        <dgm:presLayoutVars>
          <dgm:bulletEnabled val="1"/>
        </dgm:presLayoutVars>
      </dgm:prSet>
      <dgm:spPr/>
    </dgm:pt>
    <dgm:pt modelId="{C073E01B-7052-49CD-8301-563872DC5A3A}" type="pres">
      <dgm:prSet presAssocID="{8CD02596-77D6-48B4-820F-AD174E4AE237}" presName="spaceBetweenRectangles" presStyleCnt="0"/>
      <dgm:spPr/>
    </dgm:pt>
    <dgm:pt modelId="{D22CB2F6-07CC-48B5-B575-18A042F52A8B}" type="pres">
      <dgm:prSet presAssocID="{58D52981-F7FE-401B-B117-F50826411951}" presName="parentLin" presStyleCnt="0"/>
      <dgm:spPr/>
    </dgm:pt>
    <dgm:pt modelId="{2025AF91-2E87-440F-8231-AD1EF315AC7A}" type="pres">
      <dgm:prSet presAssocID="{58D52981-F7FE-401B-B117-F50826411951}" presName="parentLeftMargin" presStyleLbl="node1" presStyleIdx="0" presStyleCnt="3"/>
      <dgm:spPr/>
    </dgm:pt>
    <dgm:pt modelId="{E372BE13-96AC-4A3D-ACAB-AFCEC5CCFD9E}" type="pres">
      <dgm:prSet presAssocID="{58D52981-F7FE-401B-B117-F50826411951}" presName="parentText" presStyleLbl="node1" presStyleIdx="1" presStyleCnt="3">
        <dgm:presLayoutVars>
          <dgm:chMax val="0"/>
          <dgm:bulletEnabled val="1"/>
        </dgm:presLayoutVars>
      </dgm:prSet>
      <dgm:spPr/>
    </dgm:pt>
    <dgm:pt modelId="{DC645E16-A6CF-4F7F-8237-2A9F6A86FDF6}" type="pres">
      <dgm:prSet presAssocID="{58D52981-F7FE-401B-B117-F50826411951}" presName="negativeSpace" presStyleCnt="0"/>
      <dgm:spPr/>
    </dgm:pt>
    <dgm:pt modelId="{B4A767AD-1ADE-42B4-9D04-E6F9508152D3}" type="pres">
      <dgm:prSet presAssocID="{58D52981-F7FE-401B-B117-F50826411951}" presName="childText" presStyleLbl="conFgAcc1" presStyleIdx="1" presStyleCnt="3">
        <dgm:presLayoutVars>
          <dgm:bulletEnabled val="1"/>
        </dgm:presLayoutVars>
      </dgm:prSet>
      <dgm:spPr/>
    </dgm:pt>
    <dgm:pt modelId="{A8E65074-9DBA-45A9-9A65-DED4420C15D7}" type="pres">
      <dgm:prSet presAssocID="{3C58894F-CE86-4DA4-949F-233646A2C202}" presName="spaceBetweenRectangles" presStyleCnt="0"/>
      <dgm:spPr/>
    </dgm:pt>
    <dgm:pt modelId="{6B63A266-7BFC-4554-9C09-7B91D6669DD5}" type="pres">
      <dgm:prSet presAssocID="{6DEFEFCB-F2E9-4E0E-AEFC-09BD646BE329}" presName="parentLin" presStyleCnt="0"/>
      <dgm:spPr/>
    </dgm:pt>
    <dgm:pt modelId="{0663083B-6D7D-4B41-9090-B8209133754D}" type="pres">
      <dgm:prSet presAssocID="{6DEFEFCB-F2E9-4E0E-AEFC-09BD646BE329}" presName="parentLeftMargin" presStyleLbl="node1" presStyleIdx="1" presStyleCnt="3"/>
      <dgm:spPr/>
    </dgm:pt>
    <dgm:pt modelId="{4DC37B16-6431-4892-A5C2-8A9590D942A7}" type="pres">
      <dgm:prSet presAssocID="{6DEFEFCB-F2E9-4E0E-AEFC-09BD646BE329}" presName="parentText" presStyleLbl="node1" presStyleIdx="2" presStyleCnt="3">
        <dgm:presLayoutVars>
          <dgm:chMax val="0"/>
          <dgm:bulletEnabled val="1"/>
        </dgm:presLayoutVars>
      </dgm:prSet>
      <dgm:spPr/>
    </dgm:pt>
    <dgm:pt modelId="{8E20B353-0819-4533-917D-C73E247DABFC}" type="pres">
      <dgm:prSet presAssocID="{6DEFEFCB-F2E9-4E0E-AEFC-09BD646BE329}" presName="negativeSpace" presStyleCnt="0"/>
      <dgm:spPr/>
    </dgm:pt>
    <dgm:pt modelId="{7B73C7D7-506D-4DF5-B5E6-B461F1184C4A}" type="pres">
      <dgm:prSet presAssocID="{6DEFEFCB-F2E9-4E0E-AEFC-09BD646BE329}" presName="childText" presStyleLbl="conFgAcc1" presStyleIdx="2" presStyleCnt="3">
        <dgm:presLayoutVars>
          <dgm:bulletEnabled val="1"/>
        </dgm:presLayoutVars>
      </dgm:prSet>
      <dgm:spPr/>
    </dgm:pt>
  </dgm:ptLst>
  <dgm:cxnLst>
    <dgm:cxn modelId="{203FB91D-2705-44D6-8AD5-DA62F1249C81}" srcId="{FB3798DB-0D4F-4A5C-B7F2-0962E7160B2D}" destId="{AB158D82-E3AC-4215-9B03-AD5EE6BBA899}" srcOrd="0" destOrd="0" parTransId="{13F94C4D-2A92-4E7B-91BF-CB9F6180B70F}" sibTransId="{8CD02596-77D6-48B4-820F-AD174E4AE237}"/>
    <dgm:cxn modelId="{3D476637-A64D-4E7D-836B-2BC588DAF4C7}" type="presOf" srcId="{58D52981-F7FE-401B-B117-F50826411951}" destId="{E372BE13-96AC-4A3D-ACAB-AFCEC5CCFD9E}" srcOrd="1" destOrd="0" presId="urn:microsoft.com/office/officeart/2005/8/layout/list1"/>
    <dgm:cxn modelId="{C691E63D-2E64-4117-9AE2-AE4FD2782765}" type="presOf" srcId="{FB3798DB-0D4F-4A5C-B7F2-0962E7160B2D}" destId="{6A0890A0-5B8B-4BD2-B83D-DFB733D64175}" srcOrd="0" destOrd="0" presId="urn:microsoft.com/office/officeart/2005/8/layout/list1"/>
    <dgm:cxn modelId="{6933865C-F2EF-40C2-B5D2-F25269D99F27}" type="presOf" srcId="{6DEFEFCB-F2E9-4E0E-AEFC-09BD646BE329}" destId="{0663083B-6D7D-4B41-9090-B8209133754D}" srcOrd="0" destOrd="0" presId="urn:microsoft.com/office/officeart/2005/8/layout/list1"/>
    <dgm:cxn modelId="{9CB34468-C2CF-43B5-BF05-FB199BCE4EA3}" type="presOf" srcId="{AB158D82-E3AC-4215-9B03-AD5EE6BBA899}" destId="{A34479A3-2FB4-4CE8-86E0-C74F0D71D475}" srcOrd="0" destOrd="0" presId="urn:microsoft.com/office/officeart/2005/8/layout/list1"/>
    <dgm:cxn modelId="{A96AF879-028D-47A1-8DF1-AFC874F770AB}" type="presOf" srcId="{58D52981-F7FE-401B-B117-F50826411951}" destId="{2025AF91-2E87-440F-8231-AD1EF315AC7A}" srcOrd="0" destOrd="0" presId="urn:microsoft.com/office/officeart/2005/8/layout/list1"/>
    <dgm:cxn modelId="{98BB3E8F-DD98-48C5-81BE-101D70C6D250}" type="presOf" srcId="{AB158D82-E3AC-4215-9B03-AD5EE6BBA899}" destId="{59753DB9-149B-48AD-BD1A-E4C2F0FCC63D}" srcOrd="1" destOrd="0" presId="urn:microsoft.com/office/officeart/2005/8/layout/list1"/>
    <dgm:cxn modelId="{A98226B4-A512-4894-9D57-594A0A8ADF39}" type="presOf" srcId="{6DEFEFCB-F2E9-4E0E-AEFC-09BD646BE329}" destId="{4DC37B16-6431-4892-A5C2-8A9590D942A7}" srcOrd="1" destOrd="0" presId="urn:microsoft.com/office/officeart/2005/8/layout/list1"/>
    <dgm:cxn modelId="{A591BDDC-6B57-4EF0-8062-D3C90B7A6984}" srcId="{FB3798DB-0D4F-4A5C-B7F2-0962E7160B2D}" destId="{6DEFEFCB-F2E9-4E0E-AEFC-09BD646BE329}" srcOrd="2" destOrd="0" parTransId="{2FFF4A42-1FA5-4FC3-837D-F84E3E382E6E}" sibTransId="{10F2F8A9-38C4-4A55-9E5A-30A9F2331BDE}"/>
    <dgm:cxn modelId="{535220F7-5267-42D4-BBA8-04128E8EE7F5}" srcId="{FB3798DB-0D4F-4A5C-B7F2-0962E7160B2D}" destId="{58D52981-F7FE-401B-B117-F50826411951}" srcOrd="1" destOrd="0" parTransId="{9095FE8B-C575-4AFA-AAA0-E457717B0F37}" sibTransId="{3C58894F-CE86-4DA4-949F-233646A2C202}"/>
    <dgm:cxn modelId="{1A6A7835-E35A-4A49-B2CD-FC331F056461}" type="presParOf" srcId="{6A0890A0-5B8B-4BD2-B83D-DFB733D64175}" destId="{AEA6F93B-A04B-4895-800C-8D3D7EC82906}" srcOrd="0" destOrd="0" presId="urn:microsoft.com/office/officeart/2005/8/layout/list1"/>
    <dgm:cxn modelId="{E5BF6FCC-007D-4290-A0D7-586763D7C9E1}" type="presParOf" srcId="{AEA6F93B-A04B-4895-800C-8D3D7EC82906}" destId="{A34479A3-2FB4-4CE8-86E0-C74F0D71D475}" srcOrd="0" destOrd="0" presId="urn:microsoft.com/office/officeart/2005/8/layout/list1"/>
    <dgm:cxn modelId="{FC4C4BBD-955A-40FC-BACC-A728A7CF3477}" type="presParOf" srcId="{AEA6F93B-A04B-4895-800C-8D3D7EC82906}" destId="{59753DB9-149B-48AD-BD1A-E4C2F0FCC63D}" srcOrd="1" destOrd="0" presId="urn:microsoft.com/office/officeart/2005/8/layout/list1"/>
    <dgm:cxn modelId="{269D99C1-A439-444D-B6B4-798C54F61AA2}" type="presParOf" srcId="{6A0890A0-5B8B-4BD2-B83D-DFB733D64175}" destId="{05E7C13B-2D16-448E-B863-262F6394EC2E}" srcOrd="1" destOrd="0" presId="urn:microsoft.com/office/officeart/2005/8/layout/list1"/>
    <dgm:cxn modelId="{1040E4BE-AFA0-4D50-85E5-411B04774A81}" type="presParOf" srcId="{6A0890A0-5B8B-4BD2-B83D-DFB733D64175}" destId="{93CCFDAF-FB91-45F0-B94E-0B6DA32921D8}" srcOrd="2" destOrd="0" presId="urn:microsoft.com/office/officeart/2005/8/layout/list1"/>
    <dgm:cxn modelId="{FD4C2B71-DC73-4B27-A1D2-0B347888CE18}" type="presParOf" srcId="{6A0890A0-5B8B-4BD2-B83D-DFB733D64175}" destId="{C073E01B-7052-49CD-8301-563872DC5A3A}" srcOrd="3" destOrd="0" presId="urn:microsoft.com/office/officeart/2005/8/layout/list1"/>
    <dgm:cxn modelId="{4ED5B815-F5C5-4D3C-8CB2-3BA64284945B}" type="presParOf" srcId="{6A0890A0-5B8B-4BD2-B83D-DFB733D64175}" destId="{D22CB2F6-07CC-48B5-B575-18A042F52A8B}" srcOrd="4" destOrd="0" presId="urn:microsoft.com/office/officeart/2005/8/layout/list1"/>
    <dgm:cxn modelId="{68C26F6E-2E1B-45C6-B6A4-D36FD4984F46}" type="presParOf" srcId="{D22CB2F6-07CC-48B5-B575-18A042F52A8B}" destId="{2025AF91-2E87-440F-8231-AD1EF315AC7A}" srcOrd="0" destOrd="0" presId="urn:microsoft.com/office/officeart/2005/8/layout/list1"/>
    <dgm:cxn modelId="{59CF9429-250C-423D-AE69-8830210B36AF}" type="presParOf" srcId="{D22CB2F6-07CC-48B5-B575-18A042F52A8B}" destId="{E372BE13-96AC-4A3D-ACAB-AFCEC5CCFD9E}" srcOrd="1" destOrd="0" presId="urn:microsoft.com/office/officeart/2005/8/layout/list1"/>
    <dgm:cxn modelId="{CA49D4E3-B2F9-43E5-A34E-6B2481EAE7CE}" type="presParOf" srcId="{6A0890A0-5B8B-4BD2-B83D-DFB733D64175}" destId="{DC645E16-A6CF-4F7F-8237-2A9F6A86FDF6}" srcOrd="5" destOrd="0" presId="urn:microsoft.com/office/officeart/2005/8/layout/list1"/>
    <dgm:cxn modelId="{B1775818-1093-4178-9118-BABD25BEA851}" type="presParOf" srcId="{6A0890A0-5B8B-4BD2-B83D-DFB733D64175}" destId="{B4A767AD-1ADE-42B4-9D04-E6F9508152D3}" srcOrd="6" destOrd="0" presId="urn:microsoft.com/office/officeart/2005/8/layout/list1"/>
    <dgm:cxn modelId="{426B4263-DF63-4F91-B661-29EF0A8ADB44}" type="presParOf" srcId="{6A0890A0-5B8B-4BD2-B83D-DFB733D64175}" destId="{A8E65074-9DBA-45A9-9A65-DED4420C15D7}" srcOrd="7" destOrd="0" presId="urn:microsoft.com/office/officeart/2005/8/layout/list1"/>
    <dgm:cxn modelId="{7186A921-A18A-4EAB-A4B8-6C39BD4666D4}" type="presParOf" srcId="{6A0890A0-5B8B-4BD2-B83D-DFB733D64175}" destId="{6B63A266-7BFC-4554-9C09-7B91D6669DD5}" srcOrd="8" destOrd="0" presId="urn:microsoft.com/office/officeart/2005/8/layout/list1"/>
    <dgm:cxn modelId="{AE2F66A6-5967-4880-96B9-EAF7AC3F8438}" type="presParOf" srcId="{6B63A266-7BFC-4554-9C09-7B91D6669DD5}" destId="{0663083B-6D7D-4B41-9090-B8209133754D}" srcOrd="0" destOrd="0" presId="urn:microsoft.com/office/officeart/2005/8/layout/list1"/>
    <dgm:cxn modelId="{C29CBFCA-F2D8-47F7-9310-086967C77169}" type="presParOf" srcId="{6B63A266-7BFC-4554-9C09-7B91D6669DD5}" destId="{4DC37B16-6431-4892-A5C2-8A9590D942A7}" srcOrd="1" destOrd="0" presId="urn:microsoft.com/office/officeart/2005/8/layout/list1"/>
    <dgm:cxn modelId="{B99C4777-EFBB-444F-824B-FED4E0841EE8}" type="presParOf" srcId="{6A0890A0-5B8B-4BD2-B83D-DFB733D64175}" destId="{8E20B353-0819-4533-917D-C73E247DABFC}" srcOrd="9" destOrd="0" presId="urn:microsoft.com/office/officeart/2005/8/layout/list1"/>
    <dgm:cxn modelId="{6B9048F4-2DFE-40A0-9774-CE21998EF984}" type="presParOf" srcId="{6A0890A0-5B8B-4BD2-B83D-DFB733D64175}" destId="{7B73C7D7-506D-4DF5-B5E6-B461F1184C4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F2BC3B-649A-4BDE-BB10-FD1BA294D27D}">
      <dsp:nvSpPr>
        <dsp:cNvPr id="0" name=""/>
        <dsp:cNvSpPr/>
      </dsp:nvSpPr>
      <dsp:spPr>
        <a:xfrm>
          <a:off x="4383156" y="1767273"/>
          <a:ext cx="3968650" cy="969158"/>
        </a:xfrm>
        <a:custGeom>
          <a:avLst/>
          <a:gdLst/>
          <a:ahLst/>
          <a:cxnLst/>
          <a:rect l="0" t="0" r="0" b="0"/>
          <a:pathLst>
            <a:path>
              <a:moveTo>
                <a:pt x="0" y="0"/>
              </a:moveTo>
              <a:lnTo>
                <a:pt x="0" y="883061"/>
              </a:lnTo>
              <a:lnTo>
                <a:pt x="3968650" y="883061"/>
              </a:lnTo>
              <a:lnTo>
                <a:pt x="3968650" y="969158"/>
              </a:lnTo>
            </a:path>
          </a:pathLst>
        </a:custGeom>
        <a:noFill/>
        <a:ln w="19050"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B818FB-A04C-4872-8AAC-4FD52E4DA64D}">
      <dsp:nvSpPr>
        <dsp:cNvPr id="0" name=""/>
        <dsp:cNvSpPr/>
      </dsp:nvSpPr>
      <dsp:spPr>
        <a:xfrm>
          <a:off x="4383156" y="1767273"/>
          <a:ext cx="2976488" cy="969158"/>
        </a:xfrm>
        <a:custGeom>
          <a:avLst/>
          <a:gdLst/>
          <a:ahLst/>
          <a:cxnLst/>
          <a:rect l="0" t="0" r="0" b="0"/>
          <a:pathLst>
            <a:path>
              <a:moveTo>
                <a:pt x="0" y="0"/>
              </a:moveTo>
              <a:lnTo>
                <a:pt x="0" y="883061"/>
              </a:lnTo>
              <a:lnTo>
                <a:pt x="2976488" y="883061"/>
              </a:lnTo>
              <a:lnTo>
                <a:pt x="2976488" y="969158"/>
              </a:lnTo>
            </a:path>
          </a:pathLst>
        </a:custGeom>
        <a:noFill/>
        <a:ln w="19050"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1EA3CB-5299-4EB1-BD9A-420744F57921}">
      <dsp:nvSpPr>
        <dsp:cNvPr id="0" name=""/>
        <dsp:cNvSpPr/>
      </dsp:nvSpPr>
      <dsp:spPr>
        <a:xfrm>
          <a:off x="4383156" y="1767273"/>
          <a:ext cx="1984325" cy="969158"/>
        </a:xfrm>
        <a:custGeom>
          <a:avLst/>
          <a:gdLst/>
          <a:ahLst/>
          <a:cxnLst/>
          <a:rect l="0" t="0" r="0" b="0"/>
          <a:pathLst>
            <a:path>
              <a:moveTo>
                <a:pt x="0" y="0"/>
              </a:moveTo>
              <a:lnTo>
                <a:pt x="0" y="883061"/>
              </a:lnTo>
              <a:lnTo>
                <a:pt x="1984325" y="883061"/>
              </a:lnTo>
              <a:lnTo>
                <a:pt x="1984325" y="969158"/>
              </a:lnTo>
            </a:path>
          </a:pathLst>
        </a:custGeom>
        <a:noFill/>
        <a:ln w="19050"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09BBB9-62A4-4519-BF06-D0931E04EDB2}">
      <dsp:nvSpPr>
        <dsp:cNvPr id="0" name=""/>
        <dsp:cNvSpPr/>
      </dsp:nvSpPr>
      <dsp:spPr>
        <a:xfrm>
          <a:off x="4383156" y="1767273"/>
          <a:ext cx="992162" cy="969158"/>
        </a:xfrm>
        <a:custGeom>
          <a:avLst/>
          <a:gdLst/>
          <a:ahLst/>
          <a:cxnLst/>
          <a:rect l="0" t="0" r="0" b="0"/>
          <a:pathLst>
            <a:path>
              <a:moveTo>
                <a:pt x="0" y="0"/>
              </a:moveTo>
              <a:lnTo>
                <a:pt x="0" y="883061"/>
              </a:lnTo>
              <a:lnTo>
                <a:pt x="992162" y="883061"/>
              </a:lnTo>
              <a:lnTo>
                <a:pt x="992162" y="969158"/>
              </a:lnTo>
            </a:path>
          </a:pathLst>
        </a:custGeom>
        <a:noFill/>
        <a:ln w="19050"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89DC97-1789-4B12-8817-A64499F3D99C}">
      <dsp:nvSpPr>
        <dsp:cNvPr id="0" name=""/>
        <dsp:cNvSpPr/>
      </dsp:nvSpPr>
      <dsp:spPr>
        <a:xfrm>
          <a:off x="4337436" y="1767273"/>
          <a:ext cx="91440" cy="969158"/>
        </a:xfrm>
        <a:custGeom>
          <a:avLst/>
          <a:gdLst/>
          <a:ahLst/>
          <a:cxnLst/>
          <a:rect l="0" t="0" r="0" b="0"/>
          <a:pathLst>
            <a:path>
              <a:moveTo>
                <a:pt x="45720" y="0"/>
              </a:moveTo>
              <a:lnTo>
                <a:pt x="45720" y="969158"/>
              </a:lnTo>
            </a:path>
          </a:pathLst>
        </a:custGeom>
        <a:noFill/>
        <a:ln w="19050"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E1F18A-ED82-4C79-BB51-9E4CF0E811C4}">
      <dsp:nvSpPr>
        <dsp:cNvPr id="0" name=""/>
        <dsp:cNvSpPr/>
      </dsp:nvSpPr>
      <dsp:spPr>
        <a:xfrm>
          <a:off x="3390993" y="1767273"/>
          <a:ext cx="992162" cy="969158"/>
        </a:xfrm>
        <a:custGeom>
          <a:avLst/>
          <a:gdLst/>
          <a:ahLst/>
          <a:cxnLst/>
          <a:rect l="0" t="0" r="0" b="0"/>
          <a:pathLst>
            <a:path>
              <a:moveTo>
                <a:pt x="992162" y="0"/>
              </a:moveTo>
              <a:lnTo>
                <a:pt x="992162" y="883061"/>
              </a:lnTo>
              <a:lnTo>
                <a:pt x="0" y="883061"/>
              </a:lnTo>
              <a:lnTo>
                <a:pt x="0" y="969158"/>
              </a:lnTo>
            </a:path>
          </a:pathLst>
        </a:custGeom>
        <a:noFill/>
        <a:ln w="19050"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31E85F-B981-40F6-A182-003BEA73B155}">
      <dsp:nvSpPr>
        <dsp:cNvPr id="0" name=""/>
        <dsp:cNvSpPr/>
      </dsp:nvSpPr>
      <dsp:spPr>
        <a:xfrm>
          <a:off x="2398831" y="1767273"/>
          <a:ext cx="1984325" cy="969158"/>
        </a:xfrm>
        <a:custGeom>
          <a:avLst/>
          <a:gdLst/>
          <a:ahLst/>
          <a:cxnLst/>
          <a:rect l="0" t="0" r="0" b="0"/>
          <a:pathLst>
            <a:path>
              <a:moveTo>
                <a:pt x="1984325" y="0"/>
              </a:moveTo>
              <a:lnTo>
                <a:pt x="1984325" y="883061"/>
              </a:lnTo>
              <a:lnTo>
                <a:pt x="0" y="883061"/>
              </a:lnTo>
              <a:lnTo>
                <a:pt x="0" y="969158"/>
              </a:lnTo>
            </a:path>
          </a:pathLst>
        </a:custGeom>
        <a:noFill/>
        <a:ln w="19050"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39383F-4B49-431F-8775-770AE8821879}">
      <dsp:nvSpPr>
        <dsp:cNvPr id="0" name=""/>
        <dsp:cNvSpPr/>
      </dsp:nvSpPr>
      <dsp:spPr>
        <a:xfrm>
          <a:off x="1406668" y="1767273"/>
          <a:ext cx="2976488" cy="969158"/>
        </a:xfrm>
        <a:custGeom>
          <a:avLst/>
          <a:gdLst/>
          <a:ahLst/>
          <a:cxnLst/>
          <a:rect l="0" t="0" r="0" b="0"/>
          <a:pathLst>
            <a:path>
              <a:moveTo>
                <a:pt x="2976488" y="0"/>
              </a:moveTo>
              <a:lnTo>
                <a:pt x="2976488" y="883061"/>
              </a:lnTo>
              <a:lnTo>
                <a:pt x="0" y="883061"/>
              </a:lnTo>
              <a:lnTo>
                <a:pt x="0" y="969158"/>
              </a:lnTo>
            </a:path>
          </a:pathLst>
        </a:custGeom>
        <a:noFill/>
        <a:ln w="19050"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AC99BD-C9C6-4629-B0BD-C66B2C9C9683}">
      <dsp:nvSpPr>
        <dsp:cNvPr id="0" name=""/>
        <dsp:cNvSpPr/>
      </dsp:nvSpPr>
      <dsp:spPr>
        <a:xfrm>
          <a:off x="414505" y="1767273"/>
          <a:ext cx="3968650" cy="969158"/>
        </a:xfrm>
        <a:custGeom>
          <a:avLst/>
          <a:gdLst/>
          <a:ahLst/>
          <a:cxnLst/>
          <a:rect l="0" t="0" r="0" b="0"/>
          <a:pathLst>
            <a:path>
              <a:moveTo>
                <a:pt x="3968650" y="0"/>
              </a:moveTo>
              <a:lnTo>
                <a:pt x="3968650" y="883061"/>
              </a:lnTo>
              <a:lnTo>
                <a:pt x="0" y="883061"/>
              </a:lnTo>
              <a:lnTo>
                <a:pt x="0" y="969158"/>
              </a:lnTo>
            </a:path>
          </a:pathLst>
        </a:custGeom>
        <a:noFill/>
        <a:ln w="19050"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1A45B9-C259-4F46-BE68-D2075F528B6E}">
      <dsp:nvSpPr>
        <dsp:cNvPr id="0" name=""/>
        <dsp:cNvSpPr/>
      </dsp:nvSpPr>
      <dsp:spPr>
        <a:xfrm>
          <a:off x="3544955" y="959263"/>
          <a:ext cx="1676402" cy="808009"/>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2800" b="1" i="0" u="none" strike="noStrike" kern="1200" cap="none" normalizeH="0" baseline="0" dirty="0">
              <a:ln/>
              <a:effectLst/>
              <a:latin typeface="Arial" pitchFamily="34" charset="0"/>
              <a:cs typeface="B Nazanin" panose="00000400000000000000" pitchFamily="2" charset="-78"/>
            </a:rPr>
            <a:t> اصول بودجه </a:t>
          </a:r>
          <a:endParaRPr kumimoji="0" lang="en-US" sz="2800" b="1" i="0" u="none" strike="noStrike" kern="1200" cap="none" normalizeH="0" baseline="0" dirty="0">
            <a:ln/>
            <a:effectLst/>
            <a:latin typeface="Arial" pitchFamily="34" charset="0"/>
            <a:cs typeface="B Nazanin" panose="00000400000000000000" pitchFamily="2" charset="-78"/>
          </a:endParaRPr>
        </a:p>
      </dsp:txBody>
      <dsp:txXfrm>
        <a:off x="3544955" y="959263"/>
        <a:ext cx="1676402" cy="808009"/>
      </dsp:txXfrm>
    </dsp:sp>
    <dsp:sp modelId="{BD9101D2-C9D3-4199-9882-A43FF1EF6232}">
      <dsp:nvSpPr>
        <dsp:cNvPr id="0" name=""/>
        <dsp:cNvSpPr/>
      </dsp:nvSpPr>
      <dsp:spPr>
        <a:xfrm>
          <a:off x="4521" y="2736431"/>
          <a:ext cx="819969" cy="1145000"/>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تعادل</a:t>
          </a:r>
          <a:endParaRPr kumimoji="0" lang="en-US" sz="1600" b="1" i="0" u="none" strike="noStrike" kern="1200" cap="none" normalizeH="0" baseline="0" dirty="0">
            <a:ln/>
            <a:effectLst/>
            <a:latin typeface="Arial" pitchFamily="34" charset="0"/>
            <a:cs typeface="B Nazanin" panose="00000400000000000000" pitchFamily="2" charset="-78"/>
          </a:endParaRPr>
        </a:p>
      </dsp:txBody>
      <dsp:txXfrm>
        <a:off x="4521" y="2736431"/>
        <a:ext cx="819969" cy="1145000"/>
      </dsp:txXfrm>
    </dsp:sp>
    <dsp:sp modelId="{4C982900-6ECB-438C-A18F-407805852EA0}">
      <dsp:nvSpPr>
        <dsp:cNvPr id="0" name=""/>
        <dsp:cNvSpPr/>
      </dsp:nvSpPr>
      <dsp:spPr>
        <a:xfrm>
          <a:off x="996683" y="2736431"/>
          <a:ext cx="819969" cy="1145000"/>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تحدیدی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بودن</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هزینه</a:t>
          </a:r>
          <a:endParaRPr kumimoji="0" lang="en-US" sz="1600" b="1" i="0" u="none" strike="noStrike" kern="1200" cap="none" normalizeH="0" baseline="0" dirty="0">
            <a:ln/>
            <a:effectLst/>
            <a:latin typeface="Arial" pitchFamily="34" charset="0"/>
            <a:cs typeface="B Nazanin" panose="00000400000000000000" pitchFamily="2" charset="-78"/>
          </a:endParaRPr>
        </a:p>
      </dsp:txBody>
      <dsp:txXfrm>
        <a:off x="996683" y="2736431"/>
        <a:ext cx="819969" cy="1145000"/>
      </dsp:txXfrm>
    </dsp:sp>
    <dsp:sp modelId="{F218C651-78DB-4CFE-AC0E-3C27F28E39E1}">
      <dsp:nvSpPr>
        <dsp:cNvPr id="0" name=""/>
        <dsp:cNvSpPr/>
      </dsp:nvSpPr>
      <dsp:spPr>
        <a:xfrm>
          <a:off x="1988846" y="2736431"/>
          <a:ext cx="819969" cy="1145000"/>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تخمینی</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بودن</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درامد</a:t>
          </a:r>
          <a:endParaRPr kumimoji="0" lang="en-US" sz="1600" b="1" i="0" u="none" strike="noStrike" kern="1200" cap="none" normalizeH="0" baseline="0" dirty="0">
            <a:ln/>
            <a:effectLst/>
            <a:latin typeface="Arial" pitchFamily="34" charset="0"/>
            <a:cs typeface="B Nazanin" panose="00000400000000000000" pitchFamily="2" charset="-78"/>
          </a:endParaRPr>
        </a:p>
      </dsp:txBody>
      <dsp:txXfrm>
        <a:off x="1988846" y="2736431"/>
        <a:ext cx="819969" cy="1145000"/>
      </dsp:txXfrm>
    </dsp:sp>
    <dsp:sp modelId="{88D00955-7735-4D40-A490-B065F991857D}">
      <dsp:nvSpPr>
        <dsp:cNvPr id="0" name=""/>
        <dsp:cNvSpPr/>
      </dsp:nvSpPr>
      <dsp:spPr>
        <a:xfrm>
          <a:off x="2981009" y="2736431"/>
          <a:ext cx="819969" cy="1145000"/>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انعطاف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پذیری</a:t>
          </a:r>
          <a:endParaRPr kumimoji="0" lang="en-US" sz="1600" b="1" i="0" u="none" strike="noStrike" kern="1200" cap="none" normalizeH="0" baseline="0" dirty="0">
            <a:ln/>
            <a:effectLst/>
            <a:latin typeface="Arial" pitchFamily="34" charset="0"/>
            <a:cs typeface="B Nazanin" panose="00000400000000000000" pitchFamily="2" charset="-78"/>
          </a:endParaRPr>
        </a:p>
      </dsp:txBody>
      <dsp:txXfrm>
        <a:off x="2981009" y="2736431"/>
        <a:ext cx="819969" cy="1145000"/>
      </dsp:txXfrm>
    </dsp:sp>
    <dsp:sp modelId="{5D724881-1168-4CD8-8323-AA62AF97BA70}">
      <dsp:nvSpPr>
        <dsp:cNvPr id="0" name=""/>
        <dsp:cNvSpPr/>
      </dsp:nvSpPr>
      <dsp:spPr>
        <a:xfrm>
          <a:off x="3973171" y="2736431"/>
          <a:ext cx="819969" cy="1145000"/>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تخصیص</a:t>
          </a:r>
          <a:endParaRPr kumimoji="0" lang="en-US" sz="1600" b="1" i="0" u="none" strike="noStrike" kern="1200" cap="none" normalizeH="0" baseline="0" dirty="0">
            <a:ln/>
            <a:effectLst/>
            <a:latin typeface="Arial" pitchFamily="34" charset="0"/>
            <a:cs typeface="B Nazanin" panose="00000400000000000000" pitchFamily="2" charset="-78"/>
          </a:endParaRPr>
        </a:p>
      </dsp:txBody>
      <dsp:txXfrm>
        <a:off x="3973171" y="2736431"/>
        <a:ext cx="819969" cy="1145000"/>
      </dsp:txXfrm>
    </dsp:sp>
    <dsp:sp modelId="{AFAFB8ED-A085-479C-B5DE-369B0113A568}">
      <dsp:nvSpPr>
        <dsp:cNvPr id="0" name=""/>
        <dsp:cNvSpPr/>
      </dsp:nvSpPr>
      <dsp:spPr>
        <a:xfrm>
          <a:off x="4965334" y="2736431"/>
          <a:ext cx="819969" cy="1145000"/>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شاملیت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(تفصیلی)</a:t>
          </a:r>
          <a:endParaRPr kumimoji="0" lang="en-US" sz="1600" b="1" i="0" u="none" strike="noStrike" kern="1200" cap="none" normalizeH="0" baseline="0" dirty="0">
            <a:ln/>
            <a:effectLst/>
            <a:latin typeface="Arial" pitchFamily="34" charset="0"/>
            <a:cs typeface="B Nazanin" panose="00000400000000000000" pitchFamily="2" charset="-78"/>
          </a:endParaRPr>
        </a:p>
      </dsp:txBody>
      <dsp:txXfrm>
        <a:off x="4965334" y="2736431"/>
        <a:ext cx="819969" cy="1145000"/>
      </dsp:txXfrm>
    </dsp:sp>
    <dsp:sp modelId="{A5000758-07F2-4E80-9EDB-A50A936D0334}">
      <dsp:nvSpPr>
        <dsp:cNvPr id="0" name=""/>
        <dsp:cNvSpPr/>
      </dsp:nvSpPr>
      <dsp:spPr>
        <a:xfrm>
          <a:off x="5957497" y="2736431"/>
          <a:ext cx="819969" cy="1145000"/>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وحدت</a:t>
          </a:r>
          <a:endParaRPr kumimoji="0" lang="en-US" sz="1600" b="1" i="0" u="none" strike="noStrike" kern="1200" cap="none" normalizeH="0" baseline="0" dirty="0">
            <a:ln/>
            <a:effectLst/>
            <a:latin typeface="Arial" pitchFamily="34" charset="0"/>
            <a:cs typeface="B Nazanin" panose="00000400000000000000" pitchFamily="2" charset="-78"/>
          </a:endParaRPr>
        </a:p>
      </dsp:txBody>
      <dsp:txXfrm>
        <a:off x="5957497" y="2736431"/>
        <a:ext cx="819969" cy="1145000"/>
      </dsp:txXfrm>
    </dsp:sp>
    <dsp:sp modelId="{32BBB31E-D64A-431C-B8E1-776112C5200E}">
      <dsp:nvSpPr>
        <dsp:cNvPr id="0" name=""/>
        <dsp:cNvSpPr/>
      </dsp:nvSpPr>
      <dsp:spPr>
        <a:xfrm>
          <a:off x="6949659" y="2736431"/>
          <a:ext cx="819969" cy="1145000"/>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جامعیت</a:t>
          </a:r>
          <a:endParaRPr kumimoji="0" lang="en-US" sz="1600" b="1" i="0" u="none" strike="noStrike" kern="1200" cap="none" normalizeH="0" baseline="0" dirty="0">
            <a:ln/>
            <a:effectLst/>
            <a:latin typeface="Arial" pitchFamily="34" charset="0"/>
            <a:cs typeface="B Nazanin" panose="00000400000000000000" pitchFamily="2" charset="-78"/>
          </a:endParaRPr>
        </a:p>
      </dsp:txBody>
      <dsp:txXfrm>
        <a:off x="6949659" y="2736431"/>
        <a:ext cx="819969" cy="1145000"/>
      </dsp:txXfrm>
    </dsp:sp>
    <dsp:sp modelId="{CDF316B2-260B-4674-A265-E99A8A16654B}">
      <dsp:nvSpPr>
        <dsp:cNvPr id="0" name=""/>
        <dsp:cNvSpPr/>
      </dsp:nvSpPr>
      <dsp:spPr>
        <a:xfrm>
          <a:off x="7941822" y="2736431"/>
          <a:ext cx="819969" cy="1145000"/>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600" b="1" i="0" u="none" strike="noStrike" kern="1200" cap="none" normalizeH="0" baseline="0" dirty="0">
              <a:ln/>
              <a:effectLst/>
              <a:latin typeface="Arial" pitchFamily="34" charset="0"/>
              <a:cs typeface="B Nazanin" panose="00000400000000000000" pitchFamily="2" charset="-78"/>
            </a:rPr>
            <a:t>  سالانه</a:t>
          </a:r>
          <a:endParaRPr kumimoji="0" lang="en-US" sz="1600" b="1" i="0" u="none" strike="noStrike" kern="1200" cap="none" normalizeH="0" baseline="0" dirty="0">
            <a:ln/>
            <a:effectLst/>
            <a:latin typeface="Arial" pitchFamily="34" charset="0"/>
            <a:cs typeface="B Nazanin" panose="00000400000000000000" pitchFamily="2" charset="-78"/>
          </a:endParaRPr>
        </a:p>
      </dsp:txBody>
      <dsp:txXfrm>
        <a:off x="7941822" y="2736431"/>
        <a:ext cx="819969" cy="1145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5DE876-D3EC-4613-BEA1-24D85BFDEABF}">
      <dsp:nvSpPr>
        <dsp:cNvPr id="0" name=""/>
        <dsp:cNvSpPr/>
      </dsp:nvSpPr>
      <dsp:spPr>
        <a:xfrm>
          <a:off x="5341322" y="1547498"/>
          <a:ext cx="1213287" cy="287912"/>
        </a:xfrm>
        <a:custGeom>
          <a:avLst/>
          <a:gdLst/>
          <a:ahLst/>
          <a:cxnLst/>
          <a:rect l="0" t="0" r="0" b="0"/>
          <a:pathLst>
            <a:path>
              <a:moveTo>
                <a:pt x="0" y="0"/>
              </a:moveTo>
              <a:lnTo>
                <a:pt x="0" y="196203"/>
              </a:lnTo>
              <a:lnTo>
                <a:pt x="1213287" y="196203"/>
              </a:lnTo>
              <a:lnTo>
                <a:pt x="1213287" y="287912"/>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AD21FC-D879-460E-ADDD-67F9E000F8F0}">
      <dsp:nvSpPr>
        <dsp:cNvPr id="0" name=""/>
        <dsp:cNvSpPr/>
      </dsp:nvSpPr>
      <dsp:spPr>
        <a:xfrm>
          <a:off x="5295602" y="1547498"/>
          <a:ext cx="91440" cy="287912"/>
        </a:xfrm>
        <a:custGeom>
          <a:avLst/>
          <a:gdLst/>
          <a:ahLst/>
          <a:cxnLst/>
          <a:rect l="0" t="0" r="0" b="0"/>
          <a:pathLst>
            <a:path>
              <a:moveTo>
                <a:pt x="45720" y="0"/>
              </a:moveTo>
              <a:lnTo>
                <a:pt x="45720" y="287912"/>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0F59A3-868F-4EA1-90C2-7A9EE3E5ECA5}">
      <dsp:nvSpPr>
        <dsp:cNvPr id="0" name=""/>
        <dsp:cNvSpPr/>
      </dsp:nvSpPr>
      <dsp:spPr>
        <a:xfrm>
          <a:off x="4128034" y="1547498"/>
          <a:ext cx="1213287" cy="287912"/>
        </a:xfrm>
        <a:custGeom>
          <a:avLst/>
          <a:gdLst/>
          <a:ahLst/>
          <a:cxnLst/>
          <a:rect l="0" t="0" r="0" b="0"/>
          <a:pathLst>
            <a:path>
              <a:moveTo>
                <a:pt x="1213287" y="0"/>
              </a:moveTo>
              <a:lnTo>
                <a:pt x="1213287" y="196203"/>
              </a:lnTo>
              <a:lnTo>
                <a:pt x="0" y="196203"/>
              </a:lnTo>
              <a:lnTo>
                <a:pt x="0" y="287912"/>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CA6F29-FE62-4DA0-9A4A-B33998911C46}">
      <dsp:nvSpPr>
        <dsp:cNvPr id="0" name=""/>
        <dsp:cNvSpPr/>
      </dsp:nvSpPr>
      <dsp:spPr>
        <a:xfrm>
          <a:off x="3524731" y="630963"/>
          <a:ext cx="1816590" cy="287912"/>
        </a:xfrm>
        <a:custGeom>
          <a:avLst/>
          <a:gdLst/>
          <a:ahLst/>
          <a:cxnLst/>
          <a:rect l="0" t="0" r="0" b="0"/>
          <a:pathLst>
            <a:path>
              <a:moveTo>
                <a:pt x="0" y="0"/>
              </a:moveTo>
              <a:lnTo>
                <a:pt x="0" y="196203"/>
              </a:lnTo>
              <a:lnTo>
                <a:pt x="1816590" y="196203"/>
              </a:lnTo>
              <a:lnTo>
                <a:pt x="1816590" y="287912"/>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660FB48-8FB8-4011-9FD2-464A154DF05F}">
      <dsp:nvSpPr>
        <dsp:cNvPr id="0" name=""/>
        <dsp:cNvSpPr/>
      </dsp:nvSpPr>
      <dsp:spPr>
        <a:xfrm>
          <a:off x="1708141" y="1547498"/>
          <a:ext cx="1209946" cy="287912"/>
        </a:xfrm>
        <a:custGeom>
          <a:avLst/>
          <a:gdLst/>
          <a:ahLst/>
          <a:cxnLst/>
          <a:rect l="0" t="0" r="0" b="0"/>
          <a:pathLst>
            <a:path>
              <a:moveTo>
                <a:pt x="0" y="0"/>
              </a:moveTo>
              <a:lnTo>
                <a:pt x="0" y="196203"/>
              </a:lnTo>
              <a:lnTo>
                <a:pt x="1209946" y="196203"/>
              </a:lnTo>
              <a:lnTo>
                <a:pt x="1209946" y="287912"/>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6D9E19-7A7C-4718-B6F5-40BE2EC927D9}">
      <dsp:nvSpPr>
        <dsp:cNvPr id="0" name=""/>
        <dsp:cNvSpPr/>
      </dsp:nvSpPr>
      <dsp:spPr>
        <a:xfrm>
          <a:off x="1662421" y="1547498"/>
          <a:ext cx="91440" cy="287912"/>
        </a:xfrm>
        <a:custGeom>
          <a:avLst/>
          <a:gdLst/>
          <a:ahLst/>
          <a:cxnLst/>
          <a:rect l="0" t="0" r="0" b="0"/>
          <a:pathLst>
            <a:path>
              <a:moveTo>
                <a:pt x="45720" y="0"/>
              </a:moveTo>
              <a:lnTo>
                <a:pt x="45720" y="287912"/>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68CCD1-7E86-45BC-AEC4-9E754E30E4C8}">
      <dsp:nvSpPr>
        <dsp:cNvPr id="0" name=""/>
        <dsp:cNvSpPr/>
      </dsp:nvSpPr>
      <dsp:spPr>
        <a:xfrm>
          <a:off x="498194" y="1547498"/>
          <a:ext cx="1209946" cy="287912"/>
        </a:xfrm>
        <a:custGeom>
          <a:avLst/>
          <a:gdLst/>
          <a:ahLst/>
          <a:cxnLst/>
          <a:rect l="0" t="0" r="0" b="0"/>
          <a:pathLst>
            <a:path>
              <a:moveTo>
                <a:pt x="1209946" y="0"/>
              </a:moveTo>
              <a:lnTo>
                <a:pt x="1209946" y="196203"/>
              </a:lnTo>
              <a:lnTo>
                <a:pt x="0" y="196203"/>
              </a:lnTo>
              <a:lnTo>
                <a:pt x="0" y="287912"/>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BBD7AE-4232-4241-9CF9-F727BBB81524}">
      <dsp:nvSpPr>
        <dsp:cNvPr id="0" name=""/>
        <dsp:cNvSpPr/>
      </dsp:nvSpPr>
      <dsp:spPr>
        <a:xfrm>
          <a:off x="1708141" y="630963"/>
          <a:ext cx="1816590" cy="287912"/>
        </a:xfrm>
        <a:custGeom>
          <a:avLst/>
          <a:gdLst/>
          <a:ahLst/>
          <a:cxnLst/>
          <a:rect l="0" t="0" r="0" b="0"/>
          <a:pathLst>
            <a:path>
              <a:moveTo>
                <a:pt x="1816590" y="0"/>
              </a:moveTo>
              <a:lnTo>
                <a:pt x="1816590" y="196203"/>
              </a:lnTo>
              <a:lnTo>
                <a:pt x="0" y="196203"/>
              </a:lnTo>
              <a:lnTo>
                <a:pt x="0" y="287912"/>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E49F1F-D43E-4885-B1EB-9BA46AEC1CBF}">
      <dsp:nvSpPr>
        <dsp:cNvPr id="0" name=""/>
        <dsp:cNvSpPr/>
      </dsp:nvSpPr>
      <dsp:spPr>
        <a:xfrm>
          <a:off x="2514620" y="2341"/>
          <a:ext cx="2020223" cy="62862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FD5A9C-8155-4C72-AF59-13F9C0DA3C4A}">
      <dsp:nvSpPr>
        <dsp:cNvPr id="0" name=""/>
        <dsp:cNvSpPr/>
      </dsp:nvSpPr>
      <dsp:spPr>
        <a:xfrm>
          <a:off x="2624615" y="106836"/>
          <a:ext cx="2020223" cy="628622"/>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a-IR" sz="1600" b="1" kern="1200" dirty="0">
              <a:cs typeface="B Nazanin" panose="00000400000000000000" pitchFamily="2" charset="-78"/>
            </a:rPr>
            <a:t>طبقه بندی منابع و مصارف</a:t>
          </a:r>
          <a:endParaRPr lang="en-US" sz="1600" b="1" kern="1200" dirty="0">
            <a:cs typeface="B Nazanin" panose="00000400000000000000" pitchFamily="2" charset="-78"/>
          </a:endParaRPr>
        </a:p>
      </dsp:txBody>
      <dsp:txXfrm>
        <a:off x="2643027" y="125248"/>
        <a:ext cx="1983399" cy="591798"/>
      </dsp:txXfrm>
    </dsp:sp>
    <dsp:sp modelId="{7D345B7E-A91E-40F3-89EC-3A7F4917A52C}">
      <dsp:nvSpPr>
        <dsp:cNvPr id="0" name=""/>
        <dsp:cNvSpPr/>
      </dsp:nvSpPr>
      <dsp:spPr>
        <a:xfrm>
          <a:off x="1213163" y="918875"/>
          <a:ext cx="989956" cy="62862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E42A84-2116-4DFE-9321-3B3F35C098B2}">
      <dsp:nvSpPr>
        <dsp:cNvPr id="0" name=""/>
        <dsp:cNvSpPr/>
      </dsp:nvSpPr>
      <dsp:spPr>
        <a:xfrm>
          <a:off x="1323158" y="1023371"/>
          <a:ext cx="989956" cy="628622"/>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a-IR" sz="2200" b="1" kern="1200" dirty="0">
              <a:cs typeface="B Nazanin" panose="00000400000000000000" pitchFamily="2" charset="-78"/>
            </a:rPr>
            <a:t>مصارف</a:t>
          </a:r>
          <a:endParaRPr lang="en-US" sz="2200" b="1" kern="1200" dirty="0">
            <a:cs typeface="B Nazanin" panose="00000400000000000000" pitchFamily="2" charset="-78"/>
          </a:endParaRPr>
        </a:p>
      </dsp:txBody>
      <dsp:txXfrm>
        <a:off x="1341570" y="1041783"/>
        <a:ext cx="953132" cy="591798"/>
      </dsp:txXfrm>
    </dsp:sp>
    <dsp:sp modelId="{87579E95-FFB5-4FD8-97C0-C4155CE5941F}">
      <dsp:nvSpPr>
        <dsp:cNvPr id="0" name=""/>
        <dsp:cNvSpPr/>
      </dsp:nvSpPr>
      <dsp:spPr>
        <a:xfrm>
          <a:off x="3216" y="1835410"/>
          <a:ext cx="989956" cy="93342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36C9E7-6F9B-4EC7-B27F-B605ED8A85CA}">
      <dsp:nvSpPr>
        <dsp:cNvPr id="0" name=""/>
        <dsp:cNvSpPr/>
      </dsp:nvSpPr>
      <dsp:spPr>
        <a:xfrm>
          <a:off x="113211" y="1939905"/>
          <a:ext cx="989956" cy="933422"/>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a-IR" sz="1400" b="1" kern="1200" dirty="0">
              <a:cs typeface="B Nazanin" panose="00000400000000000000" pitchFamily="2" charset="-78"/>
            </a:rPr>
            <a:t>تملک دارایی های مالی</a:t>
          </a:r>
          <a:endParaRPr lang="en-US" sz="1400" b="1" kern="1200" dirty="0">
            <a:cs typeface="B Nazanin" panose="00000400000000000000" pitchFamily="2" charset="-78"/>
          </a:endParaRPr>
        </a:p>
      </dsp:txBody>
      <dsp:txXfrm>
        <a:off x="140550" y="1967244"/>
        <a:ext cx="935278" cy="878744"/>
      </dsp:txXfrm>
    </dsp:sp>
    <dsp:sp modelId="{C7C97DB8-8896-4AD4-A7B3-8390602E7DE1}">
      <dsp:nvSpPr>
        <dsp:cNvPr id="0" name=""/>
        <dsp:cNvSpPr/>
      </dsp:nvSpPr>
      <dsp:spPr>
        <a:xfrm>
          <a:off x="1213163" y="1835410"/>
          <a:ext cx="989956" cy="93195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7A8715-889A-44FB-A910-92CA20D8EB0C}">
      <dsp:nvSpPr>
        <dsp:cNvPr id="0" name=""/>
        <dsp:cNvSpPr/>
      </dsp:nvSpPr>
      <dsp:spPr>
        <a:xfrm>
          <a:off x="1323158" y="1939905"/>
          <a:ext cx="989956" cy="93195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a-IR" sz="1400" b="1" kern="1200" dirty="0">
              <a:cs typeface="B Nazanin" panose="00000400000000000000" pitchFamily="2" charset="-78"/>
            </a:rPr>
            <a:t>تملک دارایی های سرمایه ای</a:t>
          </a:r>
          <a:endParaRPr lang="en-US" sz="1400" b="1" kern="1200" dirty="0">
            <a:cs typeface="B Nazanin" panose="00000400000000000000" pitchFamily="2" charset="-78"/>
          </a:endParaRPr>
        </a:p>
      </dsp:txBody>
      <dsp:txXfrm>
        <a:off x="1350454" y="1967201"/>
        <a:ext cx="935364" cy="877365"/>
      </dsp:txXfrm>
    </dsp:sp>
    <dsp:sp modelId="{64523FCE-B21E-4609-8009-36099584AE0F}">
      <dsp:nvSpPr>
        <dsp:cNvPr id="0" name=""/>
        <dsp:cNvSpPr/>
      </dsp:nvSpPr>
      <dsp:spPr>
        <a:xfrm>
          <a:off x="2423109" y="1835410"/>
          <a:ext cx="989956" cy="62862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B906B5-BAED-42DA-AFDA-3155B5275BDB}">
      <dsp:nvSpPr>
        <dsp:cNvPr id="0" name=""/>
        <dsp:cNvSpPr/>
      </dsp:nvSpPr>
      <dsp:spPr>
        <a:xfrm>
          <a:off x="2533105" y="1939905"/>
          <a:ext cx="989956" cy="628622"/>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a-IR" sz="1400" b="1" kern="1200" dirty="0">
              <a:cs typeface="B Nazanin" panose="00000400000000000000" pitchFamily="2" charset="-78"/>
            </a:rPr>
            <a:t>هزینه ها</a:t>
          </a:r>
          <a:endParaRPr lang="en-US" sz="1400" b="1" kern="1200" dirty="0">
            <a:cs typeface="B Nazanin" panose="00000400000000000000" pitchFamily="2" charset="-78"/>
          </a:endParaRPr>
        </a:p>
      </dsp:txBody>
      <dsp:txXfrm>
        <a:off x="2551517" y="1958317"/>
        <a:ext cx="953132" cy="591798"/>
      </dsp:txXfrm>
    </dsp:sp>
    <dsp:sp modelId="{AD281FA7-7D20-4B7E-A140-E85441F335A1}">
      <dsp:nvSpPr>
        <dsp:cNvPr id="0" name=""/>
        <dsp:cNvSpPr/>
      </dsp:nvSpPr>
      <dsp:spPr>
        <a:xfrm>
          <a:off x="4846344" y="918875"/>
          <a:ext cx="989956" cy="62862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AF824E-A8B3-4391-B772-56EA73E8E518}">
      <dsp:nvSpPr>
        <dsp:cNvPr id="0" name=""/>
        <dsp:cNvSpPr/>
      </dsp:nvSpPr>
      <dsp:spPr>
        <a:xfrm>
          <a:off x="4956339" y="1023371"/>
          <a:ext cx="989956" cy="628622"/>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a-IR" sz="2200" b="1" kern="1200" dirty="0">
              <a:cs typeface="B Nazanin" panose="00000400000000000000" pitchFamily="2" charset="-78"/>
            </a:rPr>
            <a:t>منابع</a:t>
          </a:r>
          <a:endParaRPr lang="en-US" sz="2200" b="1" kern="1200" dirty="0">
            <a:cs typeface="B Nazanin" panose="00000400000000000000" pitchFamily="2" charset="-78"/>
          </a:endParaRPr>
        </a:p>
      </dsp:txBody>
      <dsp:txXfrm>
        <a:off x="4974751" y="1041783"/>
        <a:ext cx="953132" cy="591798"/>
      </dsp:txXfrm>
    </dsp:sp>
    <dsp:sp modelId="{A4802BA9-36D9-4916-A4DD-253EA9C370F4}">
      <dsp:nvSpPr>
        <dsp:cNvPr id="0" name=""/>
        <dsp:cNvSpPr/>
      </dsp:nvSpPr>
      <dsp:spPr>
        <a:xfrm>
          <a:off x="3633056" y="1835410"/>
          <a:ext cx="989956" cy="92956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F17BC3-67A4-4644-A341-B62FCE694210}">
      <dsp:nvSpPr>
        <dsp:cNvPr id="0" name=""/>
        <dsp:cNvSpPr/>
      </dsp:nvSpPr>
      <dsp:spPr>
        <a:xfrm>
          <a:off x="3743051" y="1939905"/>
          <a:ext cx="989956" cy="92956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a-IR" sz="1400" b="1" kern="1200" dirty="0">
              <a:cs typeface="B Nazanin" panose="00000400000000000000" pitchFamily="2" charset="-78"/>
            </a:rPr>
            <a:t>واگذاری دارایی های سرمایه ای</a:t>
          </a:r>
          <a:endParaRPr lang="en-US" sz="1400" b="1" kern="1200" dirty="0">
            <a:cs typeface="B Nazanin" panose="00000400000000000000" pitchFamily="2" charset="-78"/>
          </a:endParaRPr>
        </a:p>
      </dsp:txBody>
      <dsp:txXfrm>
        <a:off x="3770277" y="1967131"/>
        <a:ext cx="935504" cy="875116"/>
      </dsp:txXfrm>
    </dsp:sp>
    <dsp:sp modelId="{75402FB5-1B55-4D16-B5BF-8D86F9170F9D}">
      <dsp:nvSpPr>
        <dsp:cNvPr id="0" name=""/>
        <dsp:cNvSpPr/>
      </dsp:nvSpPr>
      <dsp:spPr>
        <a:xfrm>
          <a:off x="4843003" y="1835410"/>
          <a:ext cx="996638" cy="97557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4135B3-C1FA-4DF8-8CB4-3FD703C63CCB}">
      <dsp:nvSpPr>
        <dsp:cNvPr id="0" name=""/>
        <dsp:cNvSpPr/>
      </dsp:nvSpPr>
      <dsp:spPr>
        <a:xfrm>
          <a:off x="4952998" y="1939905"/>
          <a:ext cx="996638" cy="97557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a-IR" sz="1400" b="1" kern="1200" dirty="0">
              <a:cs typeface="B Nazanin" panose="00000400000000000000" pitchFamily="2" charset="-78"/>
            </a:rPr>
            <a:t>واگذاری دارایی های مالی</a:t>
          </a:r>
          <a:endParaRPr lang="en-US" sz="1400" b="1" kern="1200" dirty="0">
            <a:cs typeface="B Nazanin" panose="00000400000000000000" pitchFamily="2" charset="-78"/>
          </a:endParaRPr>
        </a:p>
      </dsp:txBody>
      <dsp:txXfrm>
        <a:off x="4981572" y="1968479"/>
        <a:ext cx="939490" cy="918429"/>
      </dsp:txXfrm>
    </dsp:sp>
    <dsp:sp modelId="{A4478D84-CD4A-4FEA-B156-8537AF134C2D}">
      <dsp:nvSpPr>
        <dsp:cNvPr id="0" name=""/>
        <dsp:cNvSpPr/>
      </dsp:nvSpPr>
      <dsp:spPr>
        <a:xfrm>
          <a:off x="6059631" y="1835410"/>
          <a:ext cx="989956" cy="77956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8E13FC-295E-47CC-9C74-81E771EF925A}">
      <dsp:nvSpPr>
        <dsp:cNvPr id="0" name=""/>
        <dsp:cNvSpPr/>
      </dsp:nvSpPr>
      <dsp:spPr>
        <a:xfrm>
          <a:off x="6169627" y="1939905"/>
          <a:ext cx="989956" cy="77956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a-IR" sz="1400" b="1" kern="1200" dirty="0">
              <a:cs typeface="B Nazanin" panose="00000400000000000000" pitchFamily="2" charset="-78"/>
            </a:rPr>
            <a:t>درآمدها</a:t>
          </a:r>
          <a:endParaRPr lang="en-US" sz="1400" b="1" kern="1200" dirty="0">
            <a:cs typeface="B Nazanin" panose="00000400000000000000" pitchFamily="2" charset="-78"/>
          </a:endParaRPr>
        </a:p>
      </dsp:txBody>
      <dsp:txXfrm>
        <a:off x="6192460" y="1962738"/>
        <a:ext cx="944290" cy="7338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017BA4-B06D-49B1-A204-22A2DFD0A8AC}">
      <dsp:nvSpPr>
        <dsp:cNvPr id="0" name=""/>
        <dsp:cNvSpPr/>
      </dsp:nvSpPr>
      <dsp:spPr>
        <a:xfrm>
          <a:off x="1327423" y="50801"/>
          <a:ext cx="3735850" cy="3735850"/>
        </a:xfrm>
        <a:prstGeom prst="circularArrow">
          <a:avLst>
            <a:gd name="adj1" fmla="val 4668"/>
            <a:gd name="adj2" fmla="val 272909"/>
            <a:gd name="adj3" fmla="val 13598100"/>
            <a:gd name="adj4" fmla="val 17531077"/>
            <a:gd name="adj5" fmla="val 484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1DFD2E-1861-4AEE-B9BC-47390FEDD7E6}">
      <dsp:nvSpPr>
        <dsp:cNvPr id="0" name=""/>
        <dsp:cNvSpPr/>
      </dsp:nvSpPr>
      <dsp:spPr>
        <a:xfrm>
          <a:off x="2214089" y="245824"/>
          <a:ext cx="1962519" cy="79219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a-IR" sz="2000" b="1" kern="1200" dirty="0">
              <a:effectLst>
                <a:outerShdw blurRad="38100" dist="38100" dir="2700000" algn="tl">
                  <a:srgbClr val="000000">
                    <a:alpha val="43137"/>
                  </a:srgbClr>
                </a:outerShdw>
              </a:effectLst>
              <a:cs typeface="B Nazanin" panose="00000400000000000000" pitchFamily="2" charset="-78"/>
            </a:rPr>
            <a:t>تهیه و تنظیم بودجه</a:t>
          </a:r>
          <a:endParaRPr lang="en-US" sz="2000" b="1" kern="1200" dirty="0">
            <a:effectLst>
              <a:outerShdw blurRad="38100" dist="38100" dir="2700000" algn="tl">
                <a:srgbClr val="000000">
                  <a:alpha val="43137"/>
                </a:srgbClr>
              </a:outerShdw>
            </a:effectLst>
            <a:cs typeface="B Nazanin" panose="00000400000000000000" pitchFamily="2" charset="-78"/>
          </a:endParaRPr>
        </a:p>
      </dsp:txBody>
      <dsp:txXfrm>
        <a:off x="2252761" y="284496"/>
        <a:ext cx="1885175" cy="714852"/>
      </dsp:txXfrm>
    </dsp:sp>
    <dsp:sp modelId="{8B19AEDB-F08E-4912-B0E0-C8E9F14BF92E}">
      <dsp:nvSpPr>
        <dsp:cNvPr id="0" name=""/>
        <dsp:cNvSpPr/>
      </dsp:nvSpPr>
      <dsp:spPr>
        <a:xfrm>
          <a:off x="3640138" y="1629881"/>
          <a:ext cx="1793259" cy="70692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a-IR" sz="2000" b="1" kern="1200" dirty="0">
              <a:effectLst>
                <a:outerShdw blurRad="38100" dist="38100" dir="2700000" algn="tl">
                  <a:srgbClr val="000000">
                    <a:alpha val="43137"/>
                  </a:srgbClr>
                </a:outerShdw>
              </a:effectLst>
              <a:cs typeface="B Nazanin" panose="00000400000000000000" pitchFamily="2" charset="-78"/>
            </a:rPr>
            <a:t>تصویب بودجه</a:t>
          </a:r>
          <a:endParaRPr lang="en-US" sz="2000" b="1" kern="1200" dirty="0">
            <a:effectLst>
              <a:outerShdw blurRad="38100" dist="38100" dir="2700000" algn="tl">
                <a:srgbClr val="000000">
                  <a:alpha val="43137"/>
                </a:srgbClr>
              </a:outerShdw>
            </a:effectLst>
            <a:cs typeface="B Nazanin" panose="00000400000000000000" pitchFamily="2" charset="-78"/>
          </a:endParaRPr>
        </a:p>
      </dsp:txBody>
      <dsp:txXfrm>
        <a:off x="3674647" y="1664390"/>
        <a:ext cx="1724241" cy="637902"/>
      </dsp:txXfrm>
    </dsp:sp>
    <dsp:sp modelId="{DD071BFF-AE37-474E-BABE-D87D256EF9BE}">
      <dsp:nvSpPr>
        <dsp:cNvPr id="0" name=""/>
        <dsp:cNvSpPr/>
      </dsp:nvSpPr>
      <dsp:spPr>
        <a:xfrm>
          <a:off x="2305766" y="3098803"/>
          <a:ext cx="1853635" cy="62170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a-IR" sz="2000" b="1" kern="1200" dirty="0">
              <a:effectLst>
                <a:outerShdw blurRad="38100" dist="38100" dir="2700000" algn="tl">
                  <a:srgbClr val="000000">
                    <a:alpha val="43137"/>
                  </a:srgbClr>
                </a:outerShdw>
              </a:effectLst>
              <a:cs typeface="B Nazanin" panose="00000400000000000000" pitchFamily="2" charset="-78"/>
            </a:rPr>
            <a:t>اجرای بودجه</a:t>
          </a:r>
          <a:endParaRPr lang="en-US" sz="2000" b="1" kern="1200" dirty="0">
            <a:effectLst>
              <a:outerShdw blurRad="38100" dist="38100" dir="2700000" algn="tl">
                <a:srgbClr val="000000">
                  <a:alpha val="43137"/>
                </a:srgbClr>
              </a:outerShdw>
            </a:effectLst>
            <a:cs typeface="B Nazanin" panose="00000400000000000000" pitchFamily="2" charset="-78"/>
          </a:endParaRPr>
        </a:p>
      </dsp:txBody>
      <dsp:txXfrm>
        <a:off x="2336115" y="3129152"/>
        <a:ext cx="1792937" cy="561005"/>
      </dsp:txXfrm>
    </dsp:sp>
    <dsp:sp modelId="{5FC02867-F031-48BC-A2EB-B40FC497A81B}">
      <dsp:nvSpPr>
        <dsp:cNvPr id="0" name=""/>
        <dsp:cNvSpPr/>
      </dsp:nvSpPr>
      <dsp:spPr>
        <a:xfrm>
          <a:off x="915015" y="1553680"/>
          <a:ext cx="1877829" cy="85932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a-IR" sz="2000" b="1" kern="1200" dirty="0">
              <a:effectLst>
                <a:outerShdw blurRad="38100" dist="38100" dir="2700000" algn="tl">
                  <a:srgbClr val="000000">
                    <a:alpha val="43137"/>
                  </a:srgbClr>
                </a:outerShdw>
              </a:effectLst>
              <a:cs typeface="B Nazanin" panose="00000400000000000000" pitchFamily="2" charset="-78"/>
            </a:rPr>
            <a:t>نظارت و کنترل بودجه</a:t>
          </a:r>
          <a:endParaRPr lang="en-US" sz="2000" b="1" kern="1200" dirty="0">
            <a:effectLst>
              <a:outerShdw blurRad="38100" dist="38100" dir="2700000" algn="tl">
                <a:srgbClr val="000000">
                  <a:alpha val="43137"/>
                </a:srgbClr>
              </a:outerShdw>
            </a:effectLst>
            <a:cs typeface="B Nazanin" panose="00000400000000000000" pitchFamily="2" charset="-78"/>
          </a:endParaRPr>
        </a:p>
      </dsp:txBody>
      <dsp:txXfrm>
        <a:off x="956964" y="1595629"/>
        <a:ext cx="1793931" cy="7754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92152C-AD59-4148-B049-57868BB68870}">
      <dsp:nvSpPr>
        <dsp:cNvPr id="0" name=""/>
        <dsp:cNvSpPr/>
      </dsp:nvSpPr>
      <dsp:spPr>
        <a:xfrm>
          <a:off x="1164993" y="-26984"/>
          <a:ext cx="4018425" cy="4018425"/>
        </a:xfrm>
        <a:prstGeom prst="circularArrow">
          <a:avLst>
            <a:gd name="adj1" fmla="val 5544"/>
            <a:gd name="adj2" fmla="val 330680"/>
            <a:gd name="adj3" fmla="val 14524811"/>
            <a:gd name="adj4" fmla="val 16945067"/>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4BE319-614E-424E-9D73-67C746E32DD0}">
      <dsp:nvSpPr>
        <dsp:cNvPr id="0" name=""/>
        <dsp:cNvSpPr/>
      </dsp:nvSpPr>
      <dsp:spPr>
        <a:xfrm>
          <a:off x="2552694" y="1198"/>
          <a:ext cx="1243024" cy="6215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a-IR" sz="1800" b="1" kern="1200" dirty="0">
              <a:cs typeface="B Nazanin" panose="00000400000000000000" pitchFamily="2" charset="-78"/>
            </a:rPr>
            <a:t>ابلاغ بودجه</a:t>
          </a:r>
          <a:endParaRPr lang="en-US" sz="1800" b="1" kern="1200" dirty="0">
            <a:cs typeface="B Nazanin" panose="00000400000000000000" pitchFamily="2" charset="-78"/>
          </a:endParaRPr>
        </a:p>
      </dsp:txBody>
      <dsp:txXfrm>
        <a:off x="2583034" y="31538"/>
        <a:ext cx="1182344" cy="560832"/>
      </dsp:txXfrm>
    </dsp:sp>
    <dsp:sp modelId="{30B1BEEA-7BA2-47A9-A76F-C874EDD73FA1}">
      <dsp:nvSpPr>
        <dsp:cNvPr id="0" name=""/>
        <dsp:cNvSpPr/>
      </dsp:nvSpPr>
      <dsp:spPr>
        <a:xfrm>
          <a:off x="3892452" y="646391"/>
          <a:ext cx="1243024" cy="6215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a-IR" sz="1800" b="1" kern="1200" dirty="0">
              <a:cs typeface="B Nazanin" panose="00000400000000000000" pitchFamily="2" charset="-78"/>
            </a:rPr>
            <a:t>مبادله موافقت نامه</a:t>
          </a:r>
          <a:endParaRPr lang="en-US" sz="1800" b="1" kern="1200" dirty="0">
            <a:cs typeface="B Nazanin" panose="00000400000000000000" pitchFamily="2" charset="-78"/>
          </a:endParaRPr>
        </a:p>
      </dsp:txBody>
      <dsp:txXfrm>
        <a:off x="3922792" y="676731"/>
        <a:ext cx="1182344" cy="560832"/>
      </dsp:txXfrm>
    </dsp:sp>
    <dsp:sp modelId="{EBFC2F98-6CD7-49FB-9942-EE55EB1525D9}">
      <dsp:nvSpPr>
        <dsp:cNvPr id="0" name=""/>
        <dsp:cNvSpPr/>
      </dsp:nvSpPr>
      <dsp:spPr>
        <a:xfrm>
          <a:off x="4223344" y="2096128"/>
          <a:ext cx="1243024" cy="6215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a-IR" sz="1800" b="1" kern="1200" dirty="0">
              <a:cs typeface="B Nazanin" panose="00000400000000000000" pitchFamily="2" charset="-78"/>
            </a:rPr>
            <a:t>تخصیص اعتبار</a:t>
          </a:r>
          <a:endParaRPr lang="en-US" sz="1800" b="1" kern="1200" dirty="0">
            <a:cs typeface="B Nazanin" panose="00000400000000000000" pitchFamily="2" charset="-78"/>
          </a:endParaRPr>
        </a:p>
      </dsp:txBody>
      <dsp:txXfrm>
        <a:off x="4253684" y="2126468"/>
        <a:ext cx="1182344" cy="560832"/>
      </dsp:txXfrm>
    </dsp:sp>
    <dsp:sp modelId="{6213255C-0829-4356-8D9B-CB5CA95808E8}">
      <dsp:nvSpPr>
        <dsp:cNvPr id="0" name=""/>
        <dsp:cNvSpPr/>
      </dsp:nvSpPr>
      <dsp:spPr>
        <a:xfrm>
          <a:off x="3296203" y="3258726"/>
          <a:ext cx="1243024" cy="6215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a-IR" sz="1800" b="1" kern="1200" dirty="0">
              <a:cs typeface="B Nazanin" panose="00000400000000000000" pitchFamily="2" charset="-78"/>
            </a:rPr>
            <a:t>تأمین اعتبار</a:t>
          </a:r>
          <a:endParaRPr lang="en-US" sz="1800" b="1" kern="1200" dirty="0">
            <a:cs typeface="B Nazanin" panose="00000400000000000000" pitchFamily="2" charset="-78"/>
          </a:endParaRPr>
        </a:p>
      </dsp:txBody>
      <dsp:txXfrm>
        <a:off x="3326543" y="3289066"/>
        <a:ext cx="1182344" cy="560832"/>
      </dsp:txXfrm>
    </dsp:sp>
    <dsp:sp modelId="{1C0FD7F2-4FC8-4B28-A5A5-3502349E1F10}">
      <dsp:nvSpPr>
        <dsp:cNvPr id="0" name=""/>
        <dsp:cNvSpPr/>
      </dsp:nvSpPr>
      <dsp:spPr>
        <a:xfrm>
          <a:off x="1809184" y="3258726"/>
          <a:ext cx="1243024" cy="6215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a-IR" sz="1800" b="1" kern="1200" dirty="0">
              <a:cs typeface="B Nazanin" panose="00000400000000000000" pitchFamily="2" charset="-78"/>
            </a:rPr>
            <a:t>تعهد اعتبار</a:t>
          </a:r>
        </a:p>
      </dsp:txBody>
      <dsp:txXfrm>
        <a:off x="1839524" y="3289066"/>
        <a:ext cx="1182344" cy="560832"/>
      </dsp:txXfrm>
    </dsp:sp>
    <dsp:sp modelId="{92141637-C0E0-451A-A01B-427D15B52FD1}">
      <dsp:nvSpPr>
        <dsp:cNvPr id="0" name=""/>
        <dsp:cNvSpPr/>
      </dsp:nvSpPr>
      <dsp:spPr>
        <a:xfrm>
          <a:off x="914396" y="902486"/>
          <a:ext cx="1243024" cy="6215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a-IR" sz="1800" b="1" kern="1200" dirty="0">
              <a:cs typeface="B Nazanin" panose="00000400000000000000" pitchFamily="2" charset="-78"/>
            </a:rPr>
            <a:t>واریز وجه</a:t>
          </a:r>
        </a:p>
      </dsp:txBody>
      <dsp:txXfrm>
        <a:off x="944736" y="932826"/>
        <a:ext cx="1182344" cy="560832"/>
      </dsp:txXfrm>
    </dsp:sp>
    <dsp:sp modelId="{0F528C4E-804F-49D9-A76C-F770DC29201B}">
      <dsp:nvSpPr>
        <dsp:cNvPr id="0" name=""/>
        <dsp:cNvSpPr/>
      </dsp:nvSpPr>
      <dsp:spPr>
        <a:xfrm>
          <a:off x="838195" y="2209807"/>
          <a:ext cx="1243024" cy="62151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a-IR" sz="1800" b="1" kern="1200" dirty="0">
              <a:cs typeface="B Nazanin" panose="00000400000000000000" pitchFamily="2" charset="-78"/>
            </a:rPr>
            <a:t>درخواست وجه</a:t>
          </a:r>
        </a:p>
      </dsp:txBody>
      <dsp:txXfrm>
        <a:off x="868535" y="2240147"/>
        <a:ext cx="1182344" cy="5608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CCFDAF-FB91-45F0-B94E-0B6DA32921D8}">
      <dsp:nvSpPr>
        <dsp:cNvPr id="0" name=""/>
        <dsp:cNvSpPr/>
      </dsp:nvSpPr>
      <dsp:spPr>
        <a:xfrm>
          <a:off x="0" y="574398"/>
          <a:ext cx="5867399" cy="604800"/>
        </a:xfrm>
        <a:prstGeom prst="rect">
          <a:avLst/>
        </a:prstGeom>
        <a:solidFill>
          <a:schemeClr val="lt1">
            <a:alpha val="90000"/>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753DB9-149B-48AD-BD1A-E4C2F0FCC63D}">
      <dsp:nvSpPr>
        <dsp:cNvPr id="0" name=""/>
        <dsp:cNvSpPr/>
      </dsp:nvSpPr>
      <dsp:spPr>
        <a:xfrm>
          <a:off x="293370" y="220158"/>
          <a:ext cx="4107180" cy="708480"/>
        </a:xfrm>
        <a:prstGeom prst="roundRect">
          <a:avLst/>
        </a:prstGeom>
        <a:solidFill>
          <a:schemeClr val="accent2">
            <a:shade val="8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5242" tIns="0" rIns="155242" bIns="0" numCol="1" spcCol="1270" anchor="ctr" anchorCtr="0">
          <a:noAutofit/>
        </a:bodyPr>
        <a:lstStyle/>
        <a:p>
          <a:pPr marL="0" lvl="0" indent="0" algn="l" defTabSz="1066800">
            <a:lnSpc>
              <a:spcPct val="90000"/>
            </a:lnSpc>
            <a:spcBef>
              <a:spcPct val="0"/>
            </a:spcBef>
            <a:spcAft>
              <a:spcPct val="35000"/>
            </a:spcAft>
            <a:buNone/>
          </a:pPr>
          <a:r>
            <a:rPr lang="fa-IR" sz="2400" b="1" kern="1200" dirty="0">
              <a:cs typeface="B Nazanin" panose="00000400000000000000" pitchFamily="2" charset="-78"/>
            </a:rPr>
            <a:t>کنترل و نظارت قبل از اجرای بودجه</a:t>
          </a:r>
          <a:endParaRPr lang="en-US" sz="2400" b="1" kern="1200" dirty="0">
            <a:cs typeface="B Nazanin" panose="00000400000000000000" pitchFamily="2" charset="-78"/>
          </a:endParaRPr>
        </a:p>
      </dsp:txBody>
      <dsp:txXfrm>
        <a:off x="327955" y="254743"/>
        <a:ext cx="4038010" cy="639310"/>
      </dsp:txXfrm>
    </dsp:sp>
    <dsp:sp modelId="{B4A767AD-1ADE-42B4-9D04-E6F9508152D3}">
      <dsp:nvSpPr>
        <dsp:cNvPr id="0" name=""/>
        <dsp:cNvSpPr/>
      </dsp:nvSpPr>
      <dsp:spPr>
        <a:xfrm>
          <a:off x="0" y="1663038"/>
          <a:ext cx="5867399" cy="604800"/>
        </a:xfrm>
        <a:prstGeom prst="rect">
          <a:avLst/>
        </a:prstGeom>
        <a:solidFill>
          <a:schemeClr val="lt1">
            <a:alpha val="90000"/>
            <a:hueOff val="0"/>
            <a:satOff val="0"/>
            <a:lumOff val="0"/>
            <a:alphaOff val="0"/>
          </a:schemeClr>
        </a:solidFill>
        <a:ln w="19050" cap="rnd" cmpd="sng" algn="ctr">
          <a:solidFill>
            <a:schemeClr val="accent2">
              <a:shade val="80000"/>
              <a:hueOff val="-179153"/>
              <a:satOff val="2956"/>
              <a:lumOff val="12428"/>
              <a:alphaOff val="0"/>
            </a:schemeClr>
          </a:solidFill>
          <a:prstDash val="solid"/>
        </a:ln>
        <a:effectLst/>
      </dsp:spPr>
      <dsp:style>
        <a:lnRef idx="2">
          <a:scrgbClr r="0" g="0" b="0"/>
        </a:lnRef>
        <a:fillRef idx="1">
          <a:scrgbClr r="0" g="0" b="0"/>
        </a:fillRef>
        <a:effectRef idx="0">
          <a:scrgbClr r="0" g="0" b="0"/>
        </a:effectRef>
        <a:fontRef idx="minor"/>
      </dsp:style>
    </dsp:sp>
    <dsp:sp modelId="{E372BE13-96AC-4A3D-ACAB-AFCEC5CCFD9E}">
      <dsp:nvSpPr>
        <dsp:cNvPr id="0" name=""/>
        <dsp:cNvSpPr/>
      </dsp:nvSpPr>
      <dsp:spPr>
        <a:xfrm>
          <a:off x="293370" y="1308798"/>
          <a:ext cx="4107180" cy="708480"/>
        </a:xfrm>
        <a:prstGeom prst="roundRect">
          <a:avLst/>
        </a:prstGeom>
        <a:solidFill>
          <a:schemeClr val="accent2">
            <a:shade val="80000"/>
            <a:hueOff val="-179153"/>
            <a:satOff val="2956"/>
            <a:lumOff val="1242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5242" tIns="0" rIns="155242" bIns="0" numCol="1" spcCol="1270" anchor="ctr" anchorCtr="0">
          <a:noAutofit/>
        </a:bodyPr>
        <a:lstStyle/>
        <a:p>
          <a:pPr marL="0" lvl="0" indent="0" algn="l" defTabSz="1066800">
            <a:lnSpc>
              <a:spcPct val="90000"/>
            </a:lnSpc>
            <a:spcBef>
              <a:spcPct val="0"/>
            </a:spcBef>
            <a:spcAft>
              <a:spcPct val="35000"/>
            </a:spcAft>
            <a:buNone/>
          </a:pPr>
          <a:r>
            <a:rPr lang="fa-IR" sz="2400" b="1" kern="1200" dirty="0">
              <a:cs typeface="B Nazanin" panose="00000400000000000000" pitchFamily="2" charset="-78"/>
            </a:rPr>
            <a:t>کنترل و نظارت حین اجرای بودجه </a:t>
          </a:r>
          <a:endParaRPr lang="en-US" sz="2400" b="1" kern="1200" dirty="0">
            <a:cs typeface="B Nazanin" panose="00000400000000000000" pitchFamily="2" charset="-78"/>
          </a:endParaRPr>
        </a:p>
      </dsp:txBody>
      <dsp:txXfrm>
        <a:off x="327955" y="1343383"/>
        <a:ext cx="4038010" cy="639310"/>
      </dsp:txXfrm>
    </dsp:sp>
    <dsp:sp modelId="{7B73C7D7-506D-4DF5-B5E6-B461F1184C4A}">
      <dsp:nvSpPr>
        <dsp:cNvPr id="0" name=""/>
        <dsp:cNvSpPr/>
      </dsp:nvSpPr>
      <dsp:spPr>
        <a:xfrm>
          <a:off x="0" y="2751678"/>
          <a:ext cx="5867399" cy="604800"/>
        </a:xfrm>
        <a:prstGeom prst="rect">
          <a:avLst/>
        </a:prstGeom>
        <a:solidFill>
          <a:schemeClr val="lt1">
            <a:alpha val="90000"/>
            <a:hueOff val="0"/>
            <a:satOff val="0"/>
            <a:lumOff val="0"/>
            <a:alphaOff val="0"/>
          </a:schemeClr>
        </a:solidFill>
        <a:ln w="19050" cap="rnd" cmpd="sng" algn="ctr">
          <a:solidFill>
            <a:schemeClr val="accent2">
              <a:shade val="80000"/>
              <a:hueOff val="-358307"/>
              <a:satOff val="5912"/>
              <a:lumOff val="24856"/>
              <a:alphaOff val="0"/>
            </a:schemeClr>
          </a:solidFill>
          <a:prstDash val="solid"/>
        </a:ln>
        <a:effectLst/>
      </dsp:spPr>
      <dsp:style>
        <a:lnRef idx="2">
          <a:scrgbClr r="0" g="0" b="0"/>
        </a:lnRef>
        <a:fillRef idx="1">
          <a:scrgbClr r="0" g="0" b="0"/>
        </a:fillRef>
        <a:effectRef idx="0">
          <a:scrgbClr r="0" g="0" b="0"/>
        </a:effectRef>
        <a:fontRef idx="minor"/>
      </dsp:style>
    </dsp:sp>
    <dsp:sp modelId="{4DC37B16-6431-4892-A5C2-8A9590D942A7}">
      <dsp:nvSpPr>
        <dsp:cNvPr id="0" name=""/>
        <dsp:cNvSpPr/>
      </dsp:nvSpPr>
      <dsp:spPr>
        <a:xfrm>
          <a:off x="293370" y="2397438"/>
          <a:ext cx="4107180" cy="708480"/>
        </a:xfrm>
        <a:prstGeom prst="roundRect">
          <a:avLst/>
        </a:prstGeom>
        <a:solidFill>
          <a:schemeClr val="accent2">
            <a:shade val="80000"/>
            <a:hueOff val="-358307"/>
            <a:satOff val="5912"/>
            <a:lumOff val="2485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5242" tIns="0" rIns="155242" bIns="0" numCol="1" spcCol="1270" anchor="ctr" anchorCtr="0">
          <a:noAutofit/>
        </a:bodyPr>
        <a:lstStyle/>
        <a:p>
          <a:pPr marL="0" lvl="0" indent="0" algn="l" defTabSz="1066800">
            <a:lnSpc>
              <a:spcPct val="90000"/>
            </a:lnSpc>
            <a:spcBef>
              <a:spcPct val="0"/>
            </a:spcBef>
            <a:spcAft>
              <a:spcPct val="35000"/>
            </a:spcAft>
            <a:buNone/>
          </a:pPr>
          <a:r>
            <a:rPr lang="fa-IR" sz="2400" b="1" kern="1200" dirty="0">
              <a:cs typeface="B Nazanin" panose="00000400000000000000" pitchFamily="2" charset="-78"/>
            </a:rPr>
            <a:t>کنترل و نظارت بعد از اجرای بودجه</a:t>
          </a:r>
          <a:endParaRPr lang="en-US" sz="2400" b="1" kern="1200" dirty="0">
            <a:cs typeface="B Nazanin" panose="00000400000000000000" pitchFamily="2" charset="-78"/>
          </a:endParaRPr>
        </a:p>
      </dsp:txBody>
      <dsp:txXfrm>
        <a:off x="327955" y="2432023"/>
        <a:ext cx="4038010" cy="63931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972560" y="0"/>
            <a:ext cx="3037840" cy="464820"/>
          </a:xfrm>
          <a:prstGeom prst="rect">
            <a:avLst/>
          </a:prstGeom>
        </p:spPr>
        <p:txBody>
          <a:bodyPr vert="horz" lIns="93177" tIns="46589" rIns="93177" bIns="46589" rtlCol="1"/>
          <a:lstStyle>
            <a:lvl1pPr algn="r">
              <a:defRPr sz="1200"/>
            </a:lvl1pPr>
          </a:lstStyle>
          <a:p>
            <a:r>
              <a:rPr lang="fa-IR"/>
              <a:t>کلیات</a:t>
            </a:r>
          </a:p>
        </p:txBody>
      </p:sp>
      <p:sp>
        <p:nvSpPr>
          <p:cNvPr id="3" name="Date Placeholder 2"/>
          <p:cNvSpPr>
            <a:spLocks noGrp="1"/>
          </p:cNvSpPr>
          <p:nvPr>
            <p:ph type="dt" sz="quarter" idx="1"/>
          </p:nvPr>
        </p:nvSpPr>
        <p:spPr>
          <a:xfrm>
            <a:off x="1623" y="0"/>
            <a:ext cx="3037840" cy="464820"/>
          </a:xfrm>
          <a:prstGeom prst="rect">
            <a:avLst/>
          </a:prstGeom>
        </p:spPr>
        <p:txBody>
          <a:bodyPr vert="horz" lIns="93177" tIns="46589" rIns="93177" bIns="46589" rtlCol="1"/>
          <a:lstStyle>
            <a:lvl1pPr algn="l">
              <a:defRPr sz="1200"/>
            </a:lvl1pPr>
          </a:lstStyle>
          <a:p>
            <a:fld id="{B56C3AB2-A386-4E52-B882-0DE36F566E5D}" type="datetimeFigureOut">
              <a:rPr lang="fa-IR" smtClean="0"/>
              <a:pPr/>
              <a:t>06/07/1446</a:t>
            </a:fld>
            <a:endParaRPr lang="fa-IR"/>
          </a:p>
        </p:txBody>
      </p:sp>
      <p:sp>
        <p:nvSpPr>
          <p:cNvPr id="4" name="Footer Placeholder 3"/>
          <p:cNvSpPr>
            <a:spLocks noGrp="1"/>
          </p:cNvSpPr>
          <p:nvPr>
            <p:ph type="ftr" sz="quarter" idx="2"/>
          </p:nvPr>
        </p:nvSpPr>
        <p:spPr>
          <a:xfrm>
            <a:off x="3972560" y="8829967"/>
            <a:ext cx="3037840" cy="464820"/>
          </a:xfrm>
          <a:prstGeom prst="rect">
            <a:avLst/>
          </a:prstGeom>
        </p:spPr>
        <p:txBody>
          <a:bodyPr vert="horz" lIns="93177" tIns="46589" rIns="93177" bIns="46589" rtlCol="1" anchor="b"/>
          <a:lstStyle>
            <a:lvl1pPr algn="r">
              <a:defRPr sz="1200"/>
            </a:lvl1pPr>
          </a:lstStyle>
          <a:p>
            <a:endParaRPr lang="fa-IR"/>
          </a:p>
        </p:txBody>
      </p:sp>
      <p:sp>
        <p:nvSpPr>
          <p:cNvPr id="5" name="Slide Number Placeholder 4"/>
          <p:cNvSpPr>
            <a:spLocks noGrp="1"/>
          </p:cNvSpPr>
          <p:nvPr>
            <p:ph type="sldNum" sz="quarter" idx="3"/>
          </p:nvPr>
        </p:nvSpPr>
        <p:spPr>
          <a:xfrm>
            <a:off x="1623" y="8829967"/>
            <a:ext cx="3037840" cy="464820"/>
          </a:xfrm>
          <a:prstGeom prst="rect">
            <a:avLst/>
          </a:prstGeom>
        </p:spPr>
        <p:txBody>
          <a:bodyPr vert="horz" lIns="93177" tIns="46589" rIns="93177" bIns="46589" rtlCol="1" anchor="b"/>
          <a:lstStyle>
            <a:lvl1pPr algn="l">
              <a:defRPr sz="1200"/>
            </a:lvl1pPr>
          </a:lstStyle>
          <a:p>
            <a:fld id="{4689867D-E68C-4C68-8AFD-5F951BE5441B}" type="slidenum">
              <a:rPr lang="fa-IR" smtClean="0"/>
              <a:pPr/>
              <a:t>‹#›</a:t>
            </a:fld>
            <a:endParaRPr lang="fa-IR"/>
          </a:p>
        </p:txBody>
      </p:sp>
    </p:spTree>
    <p:extLst>
      <p:ext uri="{BB962C8B-B14F-4D97-AF65-F5344CB8AC3E}">
        <p14:creationId xmlns:p14="http://schemas.microsoft.com/office/powerpoint/2010/main" val="3945150293"/>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972560" y="0"/>
            <a:ext cx="3037840" cy="464820"/>
          </a:xfrm>
          <a:prstGeom prst="rect">
            <a:avLst/>
          </a:prstGeom>
        </p:spPr>
        <p:txBody>
          <a:bodyPr vert="horz" lIns="93177" tIns="46589" rIns="93177" bIns="46589" rtlCol="1"/>
          <a:lstStyle>
            <a:lvl1pPr algn="r">
              <a:defRPr sz="1200"/>
            </a:lvl1pPr>
          </a:lstStyle>
          <a:p>
            <a:r>
              <a:rPr lang="fa-IR"/>
              <a:t>کلیات</a:t>
            </a:r>
          </a:p>
        </p:txBody>
      </p:sp>
      <p:sp>
        <p:nvSpPr>
          <p:cNvPr id="3" name="Date Placeholder 2"/>
          <p:cNvSpPr>
            <a:spLocks noGrp="1"/>
          </p:cNvSpPr>
          <p:nvPr>
            <p:ph type="dt" idx="1"/>
          </p:nvPr>
        </p:nvSpPr>
        <p:spPr>
          <a:xfrm>
            <a:off x="1623" y="0"/>
            <a:ext cx="3037840" cy="464820"/>
          </a:xfrm>
          <a:prstGeom prst="rect">
            <a:avLst/>
          </a:prstGeom>
        </p:spPr>
        <p:txBody>
          <a:bodyPr vert="horz" lIns="93177" tIns="46589" rIns="93177" bIns="46589" rtlCol="1"/>
          <a:lstStyle>
            <a:lvl1pPr algn="l">
              <a:defRPr sz="1200"/>
            </a:lvl1pPr>
          </a:lstStyle>
          <a:p>
            <a:fld id="{147F0EBB-6A2D-46DF-9BBB-D8DFCA84FB80}" type="datetimeFigureOut">
              <a:rPr lang="fa-IR" smtClean="0"/>
              <a:pPr/>
              <a:t>06/07/1446</a:t>
            </a:fld>
            <a:endParaRPr lang="fa-IR"/>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1" anchor="ctr"/>
          <a:lstStyle/>
          <a:p>
            <a:endParaRPr lang="fa-IR"/>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6" name="Footer Placeholder 5"/>
          <p:cNvSpPr>
            <a:spLocks noGrp="1"/>
          </p:cNvSpPr>
          <p:nvPr>
            <p:ph type="ftr" sz="quarter" idx="4"/>
          </p:nvPr>
        </p:nvSpPr>
        <p:spPr>
          <a:xfrm>
            <a:off x="3972560" y="8829967"/>
            <a:ext cx="3037840" cy="464820"/>
          </a:xfrm>
          <a:prstGeom prst="rect">
            <a:avLst/>
          </a:prstGeom>
        </p:spPr>
        <p:txBody>
          <a:bodyPr vert="horz" lIns="93177" tIns="46589" rIns="93177" bIns="46589" rtlCol="1" anchor="b"/>
          <a:lstStyle>
            <a:lvl1pPr algn="r">
              <a:defRPr sz="1200"/>
            </a:lvl1pPr>
          </a:lstStyle>
          <a:p>
            <a:endParaRPr lang="fa-IR"/>
          </a:p>
        </p:txBody>
      </p:sp>
      <p:sp>
        <p:nvSpPr>
          <p:cNvPr id="7" name="Slide Number Placeholder 6"/>
          <p:cNvSpPr>
            <a:spLocks noGrp="1"/>
          </p:cNvSpPr>
          <p:nvPr>
            <p:ph type="sldNum" sz="quarter" idx="5"/>
          </p:nvPr>
        </p:nvSpPr>
        <p:spPr>
          <a:xfrm>
            <a:off x="1623" y="8829967"/>
            <a:ext cx="3037840" cy="464820"/>
          </a:xfrm>
          <a:prstGeom prst="rect">
            <a:avLst/>
          </a:prstGeom>
        </p:spPr>
        <p:txBody>
          <a:bodyPr vert="horz" lIns="93177" tIns="46589" rIns="93177" bIns="46589" rtlCol="1" anchor="b"/>
          <a:lstStyle>
            <a:lvl1pPr algn="l">
              <a:defRPr sz="1200"/>
            </a:lvl1pPr>
          </a:lstStyle>
          <a:p>
            <a:fld id="{82636DA8-E5A7-4BB3-B60B-946CED4DF185}" type="slidenum">
              <a:rPr lang="fa-IR" smtClean="0"/>
              <a:pPr/>
              <a:t>‹#›</a:t>
            </a:fld>
            <a:endParaRPr lang="fa-IR"/>
          </a:p>
        </p:txBody>
      </p:sp>
    </p:spTree>
    <p:extLst>
      <p:ext uri="{BB962C8B-B14F-4D97-AF65-F5344CB8AC3E}">
        <p14:creationId xmlns:p14="http://schemas.microsoft.com/office/powerpoint/2010/main" val="444197982"/>
      </p:ext>
    </p:extLst>
  </p:cSld>
  <p:clrMap bg1="lt1" tx1="dk1" bg2="lt2" tx2="dk2" accent1="accent1" accent2="accent2" accent3="accent3" accent4="accent4" accent5="accent5" accent6="accent6" hlink="hlink" folHlink="folHlink"/>
  <p:hf ft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82636DA8-E5A7-4BB3-B60B-946CED4DF185}" type="slidenum">
              <a:rPr lang="fa-IR" smtClean="0"/>
              <a:pPr/>
              <a:t>1</a:t>
            </a:fld>
            <a:endParaRPr lang="fa-IR"/>
          </a:p>
        </p:txBody>
      </p:sp>
      <p:sp>
        <p:nvSpPr>
          <p:cNvPr id="5" name="Header Placeholder 4"/>
          <p:cNvSpPr>
            <a:spLocks noGrp="1"/>
          </p:cNvSpPr>
          <p:nvPr>
            <p:ph type="hdr" sz="quarter" idx="11"/>
          </p:nvPr>
        </p:nvSpPr>
        <p:spPr/>
        <p:txBody>
          <a:bodyPr/>
          <a:lstStyle/>
          <a:p>
            <a:r>
              <a:rPr lang="fa-IR"/>
              <a:t>کلیات</a:t>
            </a:r>
          </a:p>
        </p:txBody>
      </p:sp>
    </p:spTree>
    <p:extLst>
      <p:ext uri="{BB962C8B-B14F-4D97-AF65-F5344CB8AC3E}">
        <p14:creationId xmlns:p14="http://schemas.microsoft.com/office/powerpoint/2010/main" val="3223608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57066" indent="-291179" eaLnBrk="0" hangingPunct="0">
              <a:defRPr>
                <a:solidFill>
                  <a:schemeClr val="tx1"/>
                </a:solidFill>
                <a:latin typeface="Arial" pitchFamily="34" charset="0"/>
                <a:cs typeface="Arial" pitchFamily="34" charset="0"/>
              </a:defRPr>
            </a:lvl2pPr>
            <a:lvl3pPr marL="1164717" indent="-232943" eaLnBrk="0" hangingPunct="0">
              <a:defRPr>
                <a:solidFill>
                  <a:schemeClr val="tx1"/>
                </a:solidFill>
                <a:latin typeface="Arial" pitchFamily="34" charset="0"/>
                <a:cs typeface="Arial" pitchFamily="34" charset="0"/>
              </a:defRPr>
            </a:lvl3pPr>
            <a:lvl4pPr marL="1630604" indent="-232943" eaLnBrk="0" hangingPunct="0">
              <a:defRPr>
                <a:solidFill>
                  <a:schemeClr val="tx1"/>
                </a:solidFill>
                <a:latin typeface="Arial" pitchFamily="34" charset="0"/>
                <a:cs typeface="Arial" pitchFamily="34" charset="0"/>
              </a:defRPr>
            </a:lvl4pPr>
            <a:lvl5pPr marL="2096491" indent="-232943" eaLnBrk="0" hangingPunct="0">
              <a:defRPr>
                <a:solidFill>
                  <a:schemeClr val="tx1"/>
                </a:solidFill>
                <a:latin typeface="Arial" pitchFamily="34" charset="0"/>
                <a:cs typeface="Arial" pitchFamily="34" charset="0"/>
              </a:defRPr>
            </a:lvl5pPr>
            <a:lvl6pPr marL="2562377" indent="-232943" eaLnBrk="0" fontAlgn="base" hangingPunct="0">
              <a:spcBef>
                <a:spcPct val="0"/>
              </a:spcBef>
              <a:spcAft>
                <a:spcPct val="0"/>
              </a:spcAft>
              <a:defRPr>
                <a:solidFill>
                  <a:schemeClr val="tx1"/>
                </a:solidFill>
                <a:latin typeface="Arial" pitchFamily="34" charset="0"/>
                <a:cs typeface="Arial" pitchFamily="34" charset="0"/>
              </a:defRPr>
            </a:lvl6pPr>
            <a:lvl7pPr marL="3028264" indent="-232943" eaLnBrk="0" fontAlgn="base" hangingPunct="0">
              <a:spcBef>
                <a:spcPct val="0"/>
              </a:spcBef>
              <a:spcAft>
                <a:spcPct val="0"/>
              </a:spcAft>
              <a:defRPr>
                <a:solidFill>
                  <a:schemeClr val="tx1"/>
                </a:solidFill>
                <a:latin typeface="Arial" pitchFamily="34" charset="0"/>
                <a:cs typeface="Arial" pitchFamily="34" charset="0"/>
              </a:defRPr>
            </a:lvl7pPr>
            <a:lvl8pPr marL="3494151" indent="-232943" eaLnBrk="0" fontAlgn="base" hangingPunct="0">
              <a:spcBef>
                <a:spcPct val="0"/>
              </a:spcBef>
              <a:spcAft>
                <a:spcPct val="0"/>
              </a:spcAft>
              <a:defRPr>
                <a:solidFill>
                  <a:schemeClr val="tx1"/>
                </a:solidFill>
                <a:latin typeface="Arial" pitchFamily="34" charset="0"/>
                <a:cs typeface="Arial" pitchFamily="34" charset="0"/>
              </a:defRPr>
            </a:lvl8pPr>
            <a:lvl9pPr marL="3960038" indent="-232943"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83248C78-0EDD-4EB3-8572-4D10969EA703}" type="slidenum">
              <a:rPr lang="ar-SA" smtClean="0"/>
              <a:pPr eaLnBrk="1" hangingPunct="1"/>
              <a:t>3</a:t>
            </a:fld>
            <a:endParaRPr lang="en-US"/>
          </a:p>
        </p:txBody>
      </p:sp>
      <p:sp>
        <p:nvSpPr>
          <p:cNvPr id="331779" name="Rectangle 2"/>
          <p:cNvSpPr>
            <a:spLocks noGrp="1" noRot="1" noChangeAspect="1" noChangeArrowheads="1" noTextEdit="1"/>
          </p:cNvSpPr>
          <p:nvPr>
            <p:ph type="sldImg"/>
          </p:nvPr>
        </p:nvSpPr>
        <p:spPr>
          <a:ln/>
        </p:spPr>
      </p:sp>
      <p:sp>
        <p:nvSpPr>
          <p:cNvPr id="331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atin typeface="Arial" pitchFamily="34" charset="0"/>
              <a:cs typeface="Arial" pitchFamily="34" charset="0"/>
            </a:endParaRPr>
          </a:p>
        </p:txBody>
      </p:sp>
      <p:sp>
        <p:nvSpPr>
          <p:cNvPr id="2" name="Header Placeholder 1"/>
          <p:cNvSpPr>
            <a:spLocks noGrp="1"/>
          </p:cNvSpPr>
          <p:nvPr>
            <p:ph type="hdr" sz="quarter" idx="10"/>
          </p:nvPr>
        </p:nvSpPr>
        <p:spPr/>
        <p:txBody>
          <a:bodyPr/>
          <a:lstStyle/>
          <a:p>
            <a:r>
              <a:rPr lang="fa-IR"/>
              <a:t>کلیات</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57066" indent="-291179" eaLnBrk="0" hangingPunct="0">
              <a:defRPr>
                <a:solidFill>
                  <a:schemeClr val="tx1"/>
                </a:solidFill>
                <a:latin typeface="Arial" pitchFamily="34" charset="0"/>
                <a:cs typeface="Arial" pitchFamily="34" charset="0"/>
              </a:defRPr>
            </a:lvl2pPr>
            <a:lvl3pPr marL="1164717" indent="-232943" eaLnBrk="0" hangingPunct="0">
              <a:defRPr>
                <a:solidFill>
                  <a:schemeClr val="tx1"/>
                </a:solidFill>
                <a:latin typeface="Arial" pitchFamily="34" charset="0"/>
                <a:cs typeface="Arial" pitchFamily="34" charset="0"/>
              </a:defRPr>
            </a:lvl3pPr>
            <a:lvl4pPr marL="1630604" indent="-232943" eaLnBrk="0" hangingPunct="0">
              <a:defRPr>
                <a:solidFill>
                  <a:schemeClr val="tx1"/>
                </a:solidFill>
                <a:latin typeface="Arial" pitchFamily="34" charset="0"/>
                <a:cs typeface="Arial" pitchFamily="34" charset="0"/>
              </a:defRPr>
            </a:lvl4pPr>
            <a:lvl5pPr marL="2096491" indent="-232943" eaLnBrk="0" hangingPunct="0">
              <a:defRPr>
                <a:solidFill>
                  <a:schemeClr val="tx1"/>
                </a:solidFill>
                <a:latin typeface="Arial" pitchFamily="34" charset="0"/>
                <a:cs typeface="Arial" pitchFamily="34" charset="0"/>
              </a:defRPr>
            </a:lvl5pPr>
            <a:lvl6pPr marL="2562377" indent="-232943" eaLnBrk="0" fontAlgn="base" hangingPunct="0">
              <a:spcBef>
                <a:spcPct val="0"/>
              </a:spcBef>
              <a:spcAft>
                <a:spcPct val="0"/>
              </a:spcAft>
              <a:defRPr>
                <a:solidFill>
                  <a:schemeClr val="tx1"/>
                </a:solidFill>
                <a:latin typeface="Arial" pitchFamily="34" charset="0"/>
                <a:cs typeface="Arial" pitchFamily="34" charset="0"/>
              </a:defRPr>
            </a:lvl6pPr>
            <a:lvl7pPr marL="3028264" indent="-232943" eaLnBrk="0" fontAlgn="base" hangingPunct="0">
              <a:spcBef>
                <a:spcPct val="0"/>
              </a:spcBef>
              <a:spcAft>
                <a:spcPct val="0"/>
              </a:spcAft>
              <a:defRPr>
                <a:solidFill>
                  <a:schemeClr val="tx1"/>
                </a:solidFill>
                <a:latin typeface="Arial" pitchFamily="34" charset="0"/>
                <a:cs typeface="Arial" pitchFamily="34" charset="0"/>
              </a:defRPr>
            </a:lvl7pPr>
            <a:lvl8pPr marL="3494151" indent="-232943" eaLnBrk="0" fontAlgn="base" hangingPunct="0">
              <a:spcBef>
                <a:spcPct val="0"/>
              </a:spcBef>
              <a:spcAft>
                <a:spcPct val="0"/>
              </a:spcAft>
              <a:defRPr>
                <a:solidFill>
                  <a:schemeClr val="tx1"/>
                </a:solidFill>
                <a:latin typeface="Arial" pitchFamily="34" charset="0"/>
                <a:cs typeface="Arial" pitchFamily="34" charset="0"/>
              </a:defRPr>
            </a:lvl8pPr>
            <a:lvl9pPr marL="3960038" indent="-232943"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46B2B714-E2CD-43C3-A637-1EE14C448898}" type="slidenum">
              <a:rPr lang="ar-SA" smtClean="0"/>
              <a:pPr eaLnBrk="1" hangingPunct="1"/>
              <a:t>17</a:t>
            </a:fld>
            <a:endParaRPr lang="en-US"/>
          </a:p>
        </p:txBody>
      </p:sp>
      <p:sp>
        <p:nvSpPr>
          <p:cNvPr id="328707" name="Rectangle 2"/>
          <p:cNvSpPr>
            <a:spLocks noGrp="1" noRot="1" noChangeAspect="1" noChangeArrowheads="1" noTextEdit="1"/>
          </p:cNvSpPr>
          <p:nvPr>
            <p:ph type="sldImg"/>
          </p:nvPr>
        </p:nvSpPr>
        <p:spPr>
          <a:ln/>
        </p:spPr>
      </p:sp>
      <p:sp>
        <p:nvSpPr>
          <p:cNvPr id="328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atin typeface="Arial" pitchFamily="34" charset="0"/>
              <a:cs typeface="Arial" pitchFamily="34" charset="0"/>
            </a:endParaRPr>
          </a:p>
        </p:txBody>
      </p:sp>
      <p:sp>
        <p:nvSpPr>
          <p:cNvPr id="2" name="Header Placeholder 1"/>
          <p:cNvSpPr>
            <a:spLocks noGrp="1"/>
          </p:cNvSpPr>
          <p:nvPr>
            <p:ph type="hdr" sz="quarter" idx="10"/>
          </p:nvPr>
        </p:nvSpPr>
        <p:spPr/>
        <p:txBody>
          <a:bodyPr/>
          <a:lstStyle/>
          <a:p>
            <a:r>
              <a:rPr lang="fa-IR"/>
              <a:t>کلیات</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04E9BE-5D04-46D5-8C19-9FFFF9210B09}" type="datetime1">
              <a:rPr lang="en-US" smtClean="0"/>
              <a:pPr/>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88811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F6F25F-FA38-4CE1-AD32-C9FA0118F647}" type="datetimeFigureOut">
              <a:rPr lang="en-US" smtClean="0">
                <a:solidFill>
                  <a:prstClr val="black">
                    <a:tint val="75000"/>
                  </a:prstClr>
                </a:solidFill>
              </a:rPr>
              <a:pPr/>
              <a:t>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B94D0E6-103A-4159-BD04-B4A15E386B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9480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F6F25F-FA38-4CE1-AD32-C9FA0118F647}" type="datetimeFigureOut">
              <a:rPr lang="en-US" smtClean="0">
                <a:solidFill>
                  <a:prstClr val="black">
                    <a:tint val="75000"/>
                  </a:prstClr>
                </a:solidFill>
              </a:rPr>
              <a:pPr/>
              <a:t>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B94D0E6-103A-4159-BD04-B4A15E386B8E}" type="slidenum">
              <a:rPr lang="en-US" smtClean="0">
                <a:solidFill>
                  <a:prstClr val="black">
                    <a:tint val="75000"/>
                  </a:prstClr>
                </a:solidFill>
              </a:rPr>
              <a:pPr/>
              <a:t>‹#›</a:t>
            </a:fld>
            <a:endParaRPr lang="en-US">
              <a:solidFill>
                <a:prstClr val="black">
                  <a:tint val="75000"/>
                </a:prstClr>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17611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F6F25F-FA38-4CE1-AD32-C9FA0118F647}" type="datetimeFigureOut">
              <a:rPr lang="en-US" smtClean="0">
                <a:solidFill>
                  <a:prstClr val="black">
                    <a:tint val="75000"/>
                  </a:prstClr>
                </a:solidFill>
              </a:rPr>
              <a:pPr/>
              <a:t>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B94D0E6-103A-4159-BD04-B4A15E386B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2054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F6F25F-FA38-4CE1-AD32-C9FA0118F647}" type="datetimeFigureOut">
              <a:rPr lang="en-US" smtClean="0">
                <a:solidFill>
                  <a:prstClr val="black">
                    <a:tint val="75000"/>
                  </a:prstClr>
                </a:solidFill>
              </a:rPr>
              <a:pPr/>
              <a:t>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B94D0E6-103A-4159-BD04-B4A15E386B8E}" type="slidenum">
              <a:rPr lang="en-US" smtClean="0">
                <a:solidFill>
                  <a:prstClr val="black">
                    <a:tint val="75000"/>
                  </a:prstClr>
                </a:solidFill>
              </a:rPr>
              <a:pPr/>
              <a:t>‹#›</a:t>
            </a:fld>
            <a:endParaRPr lang="en-US">
              <a:solidFill>
                <a:prstClr val="black">
                  <a:tint val="75000"/>
                </a:prstClr>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54582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F6F25F-FA38-4CE1-AD32-C9FA0118F647}" type="datetimeFigureOut">
              <a:rPr lang="en-US" smtClean="0">
                <a:solidFill>
                  <a:prstClr val="black">
                    <a:tint val="75000"/>
                  </a:prstClr>
                </a:solidFill>
              </a:rPr>
              <a:pPr/>
              <a:t>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B94D0E6-103A-4159-BD04-B4A15E386B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91343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338FD2-716E-466F-838F-20C5493B33F7}" type="datetime1">
              <a:rPr lang="en-US" smtClean="0"/>
              <a:pPr/>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571869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29AAAC-1001-4CC2-84CF-E48C6783C397}" type="datetime1">
              <a:rPr lang="en-US" smtClean="0"/>
              <a:pPr/>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04159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SmartArt Placeholder 2"/>
          <p:cNvSpPr>
            <a:spLocks noGrp="1"/>
          </p:cNvSpPr>
          <p:nvPr>
            <p:ph type="dgm"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fld id="{E3D663BB-DEF9-4A27-ADAF-F6C2C0BD8EC7}" type="datetime1">
              <a:rPr lang="en-US" smtClean="0"/>
              <a:pPr>
                <a:defRPr/>
              </a:pPr>
              <a:t>1/5/2025</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6846D52-1C0D-478F-8B23-7CD370A011A1}" type="slidenum">
              <a:rPr lang="ar-SA"/>
              <a:pPr>
                <a:defRPr/>
              </a:pPr>
              <a:t>‹#›</a:t>
            </a:fld>
            <a:endParaRPr lang="en-US"/>
          </a:p>
        </p:txBody>
      </p:sp>
    </p:spTree>
    <p:extLst>
      <p:ext uri="{BB962C8B-B14F-4D97-AF65-F5344CB8AC3E}">
        <p14:creationId xmlns:p14="http://schemas.microsoft.com/office/powerpoint/2010/main" val="4106262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623725-F786-44B4-9362-47F332A2D644}" type="datetime1">
              <a:rPr lang="en-US" smtClean="0"/>
              <a:pPr/>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90767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2B176A-B79E-4E67-8391-593651A588B7}" type="datetime1">
              <a:rPr lang="en-US" smtClean="0"/>
              <a:pPr/>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42249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9FF99B-D0AD-4612-A367-0449CD3F0562}" type="datetime1">
              <a:rPr lang="en-US" smtClean="0"/>
              <a:pPr/>
              <a:t>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92629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9119DE9-2F84-4C18-A548-DE0752B6B551}" type="datetime1">
              <a:rPr lang="en-US" smtClean="0"/>
              <a:pPr/>
              <a:t>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6608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8B0567-6400-4FCC-A7D2-7F754A6A5107}" type="datetime1">
              <a:rPr lang="en-US" smtClean="0"/>
              <a:pPr/>
              <a:t>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4182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DA7C26-3BFA-49E6-8459-5992023E93E3}" type="datetime1">
              <a:rPr lang="en-US" smtClean="0"/>
              <a:pPr/>
              <a:t>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41158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91429D7-117E-47F2-8A17-4168CC7572FB}" type="datetime1">
              <a:rPr lang="en-US" smtClean="0"/>
              <a:pPr/>
              <a:t>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09265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A74AA8-3D4C-42C5-BD16-E405384CE6FD}" type="datetime1">
              <a:rPr lang="en-US" smtClean="0"/>
              <a:pPr/>
              <a:t>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45986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F6F25F-FA38-4CE1-AD32-C9FA0118F647}" type="datetimeFigureOut">
              <a:rPr lang="en-US" smtClean="0">
                <a:solidFill>
                  <a:prstClr val="black">
                    <a:tint val="75000"/>
                  </a:prstClr>
                </a:solidFill>
              </a:rPr>
              <a:pPr/>
              <a:t>1/5/2025</a:t>
            </a:fld>
            <a:endParaRPr lang="en-US">
              <a:solidFill>
                <a:prstClr val="black">
                  <a:tint val="75000"/>
                </a:prstClr>
              </a:solidFill>
            </a:endParaRP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B94D0E6-103A-4159-BD04-B4A15E386B8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1672275"/>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 id="2147483735"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1576;&#1608;&#1583;&#1580;&#1607;-&#1608;&#1576;&#1608;&#1583;&#1580;&#1607;-&#1585;&#1740;&#1586;&#1740;-&#1583;&#1585;-&#1588;&#1607;&#1585;&#1583;&#1575;&#1585;&#1740;-&#1607;&#1575;-1%20(1).pdf" TargetMode="External"/><Relationship Id="rId2" Type="http://schemas.openxmlformats.org/officeDocument/2006/relationships/hyperlink" Target="&#1605;&#1578;&#1606;-&#1583;&#1587;&#1578;&#1608;&#1585;&#1575;&#1604;&#1593;&#1605;&#1604;-&#1575;&#1576;&#1604;&#1575;&#1594;&#1740;-&#1576;&#1608;&#1583;&#1580;&#1607;%20(1).pdf" TargetMode="External"/><Relationship Id="rId1" Type="http://schemas.openxmlformats.org/officeDocument/2006/relationships/slideLayout" Target="../slideLayouts/slideLayout2.xml"/><Relationship Id="rId4" Type="http://schemas.openxmlformats.org/officeDocument/2006/relationships/hyperlink" Target="&#1576;&#1582;&#1588;&#1606;&#1575;&#1605;&#1607;_&#1576;&#1608;&#1583;&#1580;&#1607;_&#1587;&#1575;&#1604;_&#1777;&#1780;&#1776;&#1779;_&#1588;&#1607;&#1585;&#1583;&#1575;&#1585;&#1740;&#1607;&#1575;&#1740;_&#1587;&#1585;&#1575;&#1587;&#1585;_&#1705;&#1588;&#1608;&#1585;.pdf"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1705;&#1583;&#1607;&#1575;&#1740;%20&#1583;&#1585;&#1570;&#1605;&#1583;&#1740;.pdf"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1575;&#1593;&#1578;&#1576;&#1575;&#1585;&#1575;&#1578;%20&#1607;&#1586;&#1740;&#1606;&#1607;%20&#1575;&#1740;.pdf"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hyperlink" Target="&#1705;&#1583;%20&#1576;&#1585;&#1606;&#1575;&#1605;&#1607;.pdf" TargetMode="Externa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hyperlink" Target="&#1593;&#1606;&#1575;&#1608;&#1740;&#1606;%20&#1591;&#1585;&#1581;%20&#1607;&#1575;&#1740;%20&#1605;&#1589;&#1608;&#1576;%20&#1588;&#1607;&#1585;&#1583;&#1575;&#1585;&#1740;%20&#1588;&#1740;&#1585;&#1575;&#1586;.pdf"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hyperlink" Target="&#1705;&#1583;&#1607;&#1575;&#1740;%20&#1588;&#1593;&#1576;%20&#1588;&#1607;&#1585;&#1583;&#1575;&#1585;&#1740;%20&#1588;&#1740;&#1585;&#1575;&#1586;.pdf"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hyperlink" Target="file:///E:\&#1705;&#1604;&#1575;&#1587;%20&#1576;&#1608;&#1583;&#1580;&#1607;\&#1601;&#1607;&#1585;&#1587;&#1578;%20&#1662;&#1585;&#1608;&#1688;&#1607;%20&#1607;&#1575;&#1740;%20&#1593;&#1605;&#1585;&#1575;&#1606;&#1740;%20&#1662;&#1740;&#1588;&#1606;&#1607;&#1575;&#1583;&#1740;.pdf" TargetMode="External"/><Relationship Id="rId2" Type="http://schemas.openxmlformats.org/officeDocument/2006/relationships/hyperlink" Target="&#1601;&#1607;&#1585;&#1587;&#1578;%20&#1662;&#1585;&#1608;&#1688;&#1607;%20&#1607;&#1575;&#1740;%20&#1593;&#1605;&#1585;&#1575;&#1606;&#1740;%20&#1662;&#1740;&#1588;&#1606;&#1607;&#1575;&#1583;&#1740;.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3.xml.rels><?xml version="1.0" encoding="UTF-8" standalone="yes"?>
<Relationships xmlns="http://schemas.openxmlformats.org/package/2006/relationships"><Relationship Id="rId2" Type="http://schemas.openxmlformats.org/officeDocument/2006/relationships/hyperlink" Target="&#1605;&#1608;&#1575;&#1601;&#1602;&#1578;%20&#1606;&#1575;&#1605;&#1607;%20&#1578;&#1605;&#1604;&#1705;%20&#1583;&#1575;&#1585;&#1575;&#1740;&#1740;%20&#1607;&#1575;&#1740;%20&#1587;&#1585;&#1605;&#1575;&#1740;&#1607;%20&#1575;&#1740;.png" TargetMode="Externa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E1F4FF">
            <a:alpha val="43137"/>
          </a:srgbClr>
        </a:solidFill>
        <a:effectLst/>
      </p:bgPr>
    </p:bg>
    <p:spTree>
      <p:nvGrpSpPr>
        <p:cNvPr id="1" name=""/>
        <p:cNvGrpSpPr/>
        <p:nvPr/>
      </p:nvGrpSpPr>
      <p:grpSpPr>
        <a:xfrm>
          <a:off x="0" y="0"/>
          <a:ext cx="0" cy="0"/>
          <a:chOff x="0" y="0"/>
          <a:chExt cx="0" cy="0"/>
        </a:xfrm>
      </p:grpSpPr>
      <p:sp>
        <p:nvSpPr>
          <p:cNvPr id="5" name="Rectangle 2"/>
          <p:cNvSpPr>
            <a:spLocks noGrp="1" noChangeArrowheads="1"/>
          </p:cNvSpPr>
          <p:nvPr>
            <p:ph type="ctrTitle"/>
          </p:nvPr>
        </p:nvSpPr>
        <p:spPr>
          <a:xfrm>
            <a:off x="419100" y="944562"/>
            <a:ext cx="8305800" cy="4968875"/>
          </a:xfrm>
        </p:spPr>
        <p:txBody>
          <a:bodyPr>
            <a:normAutofit fontScale="90000"/>
          </a:bodyPr>
          <a:lstStyle/>
          <a:p>
            <a:pPr algn="ctr" rtl="1" eaLnBrk="1" hangingPunct="1">
              <a:lnSpc>
                <a:spcPct val="150000"/>
              </a:lnSpc>
            </a:pPr>
            <a:r>
              <a:rPr lang="fa-IR" sz="4000" dirty="0">
                <a:solidFill>
                  <a:schemeClr val="tx1"/>
                </a:solidFill>
                <a:cs typeface="B Titr" panose="00000700000000000000" pitchFamily="2" charset="-78"/>
              </a:rPr>
              <a:t>اصول بودجه نویسی و اجرای آن در شهرداری ها</a:t>
            </a:r>
            <a:br>
              <a:rPr lang="fa-IR" sz="4000" dirty="0">
                <a:solidFill>
                  <a:schemeClr val="tx1"/>
                </a:solidFill>
                <a:cs typeface="B Titr" panose="00000700000000000000" pitchFamily="2" charset="-78"/>
              </a:rPr>
            </a:br>
            <a:br>
              <a:rPr lang="fa-IR" sz="4000" dirty="0">
                <a:solidFill>
                  <a:schemeClr val="tx1"/>
                </a:solidFill>
                <a:cs typeface="B Titr" panose="00000700000000000000" pitchFamily="2" charset="-78"/>
              </a:rPr>
            </a:br>
            <a:r>
              <a:rPr lang="fa-IR" sz="3600" b="1" dirty="0">
                <a:solidFill>
                  <a:schemeClr val="tx1"/>
                </a:solidFill>
                <a:effectLst>
                  <a:outerShdw blurRad="38100" dist="38100" dir="2700000" algn="tl">
                    <a:srgbClr val="000000">
                      <a:alpha val="43137"/>
                    </a:srgbClr>
                  </a:outerShdw>
                </a:effectLst>
                <a:cs typeface="B Nazanin" panose="00000400000000000000" pitchFamily="2" charset="-78"/>
              </a:rPr>
              <a:t>امید گشتاسبی</a:t>
            </a:r>
            <a:br>
              <a:rPr lang="fa-IR" sz="3600" b="1" dirty="0">
                <a:solidFill>
                  <a:schemeClr val="tx1"/>
                </a:solidFill>
                <a:effectLst>
                  <a:outerShdw blurRad="38100" dist="38100" dir="2700000" algn="tl">
                    <a:srgbClr val="000000">
                      <a:alpha val="43137"/>
                    </a:srgbClr>
                  </a:outerShdw>
                </a:effectLst>
                <a:cs typeface="B Nazanin" panose="00000400000000000000" pitchFamily="2" charset="-78"/>
              </a:rPr>
            </a:br>
            <a:br>
              <a:rPr lang="fa-IR" sz="3600" b="1" dirty="0">
                <a:solidFill>
                  <a:schemeClr val="tx1"/>
                </a:solidFill>
                <a:effectLst>
                  <a:outerShdw blurRad="38100" dist="38100" dir="2700000" algn="tl">
                    <a:srgbClr val="000000">
                      <a:alpha val="43137"/>
                    </a:srgbClr>
                  </a:outerShdw>
                </a:effectLst>
                <a:cs typeface="B Nazanin" panose="00000400000000000000" pitchFamily="2" charset="-78"/>
              </a:rPr>
            </a:br>
            <a:br>
              <a:rPr lang="fa-IR" sz="3600" b="1" dirty="0">
                <a:solidFill>
                  <a:schemeClr val="tx1"/>
                </a:solidFill>
                <a:effectLst>
                  <a:outerShdw blurRad="38100" dist="38100" dir="2700000" algn="tl">
                    <a:srgbClr val="000000">
                      <a:alpha val="43137"/>
                    </a:srgbClr>
                  </a:outerShdw>
                </a:effectLst>
                <a:cs typeface="B Nazanin" panose="00000400000000000000" pitchFamily="2" charset="-78"/>
              </a:rPr>
            </a:br>
            <a:r>
              <a:rPr lang="fa-IR" sz="2200" b="1" dirty="0">
                <a:solidFill>
                  <a:schemeClr val="tx1"/>
                </a:solidFill>
                <a:effectLst>
                  <a:outerShdw blurRad="38100" dist="38100" dir="2700000" algn="tl">
                    <a:srgbClr val="000000">
                      <a:alpha val="43137"/>
                    </a:srgbClr>
                  </a:outerShdw>
                </a:effectLst>
                <a:cs typeface="B Nazanin" panose="00000400000000000000" pitchFamily="2" charset="-78"/>
              </a:rPr>
              <a:t>دی ماه 1403</a:t>
            </a:r>
            <a:endParaRPr lang="en-US" sz="1800" b="1" dirty="0">
              <a:solidFill>
                <a:schemeClr val="tx1"/>
              </a:solidFill>
              <a:effectLst>
                <a:outerShdw blurRad="38100" dist="38100" dir="2700000" algn="tl">
                  <a:srgbClr val="000000">
                    <a:alpha val="43137"/>
                  </a:srgbClr>
                </a:outerShdw>
              </a:effectLst>
              <a:cs typeface="B Nazanin" pitchFamily="2" charset="-78"/>
            </a:endParaRPr>
          </a:p>
        </p:txBody>
      </p:sp>
    </p:spTree>
    <p:extLst>
      <p:ext uri="{BB962C8B-B14F-4D97-AF65-F5344CB8AC3E}">
        <p14:creationId xmlns:p14="http://schemas.microsoft.com/office/powerpoint/2010/main" val="575073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4CE873-2AEA-4459-99AF-87F0027326F1}"/>
              </a:ext>
            </a:extLst>
          </p:cNvPr>
          <p:cNvSpPr>
            <a:spLocks noGrp="1"/>
          </p:cNvSpPr>
          <p:nvPr>
            <p:ph idx="1"/>
          </p:nvPr>
        </p:nvSpPr>
        <p:spPr>
          <a:xfrm>
            <a:off x="685800" y="304800"/>
            <a:ext cx="6347714" cy="6096000"/>
          </a:xfrm>
        </p:spPr>
        <p:txBody>
          <a:bodyPr>
            <a:normAutofit lnSpcReduction="10000"/>
          </a:bodyPr>
          <a:lstStyle/>
          <a:p>
            <a:pPr marL="0" indent="0" algn="just" rtl="1">
              <a:lnSpc>
                <a:spcPct val="160000"/>
              </a:lnSpc>
              <a:buNone/>
            </a:pPr>
            <a:r>
              <a:rPr lang="fa-IR" sz="2000" b="1" dirty="0">
                <a:solidFill>
                  <a:schemeClr val="accent1">
                    <a:lumMod val="50000"/>
                  </a:schemeClr>
                </a:solidFill>
                <a:cs typeface="B Nazanin" panose="00000400000000000000" pitchFamily="2" charset="-78"/>
              </a:rPr>
              <a:t>ج) متمم بودجه</a:t>
            </a:r>
            <a:r>
              <a:rPr lang="fa-IR" b="1" dirty="0">
                <a:solidFill>
                  <a:schemeClr val="tx1"/>
                </a:solidFill>
                <a:cs typeface="B Nazanin" panose="00000400000000000000" pitchFamily="2" charset="-78"/>
              </a:rPr>
              <a:t>: اگر در طی سال مالی، ضرورت ایجاب کند که ت</a:t>
            </a:r>
            <a:r>
              <a:rPr lang="fa-IR" b="1" u="sng" dirty="0">
                <a:solidFill>
                  <a:schemeClr val="tx1"/>
                </a:solidFill>
                <a:cs typeface="B Nazanin" panose="00000400000000000000" pitchFamily="2" charset="-78"/>
              </a:rPr>
              <a:t>غییرات محسوسی به شرح موارد ذیل در بودجه شهرداری</a:t>
            </a:r>
            <a:r>
              <a:rPr lang="fa-IR" b="1" dirty="0">
                <a:solidFill>
                  <a:schemeClr val="tx1"/>
                </a:solidFill>
                <a:cs typeface="B Nazanin" panose="00000400000000000000" pitchFamily="2" charset="-78"/>
              </a:rPr>
              <a:t> به عمل آید شهرداری باید </a:t>
            </a:r>
            <a:r>
              <a:rPr lang="fa-IR" b="1" u="sng" dirty="0">
                <a:solidFill>
                  <a:schemeClr val="tx1"/>
                </a:solidFill>
                <a:cs typeface="B Nazanin" panose="00000400000000000000" pitchFamily="2" charset="-78"/>
              </a:rPr>
              <a:t>لایحه متمم بودجه را تهیه </a:t>
            </a:r>
            <a:r>
              <a:rPr lang="fa-IR" b="1" dirty="0">
                <a:solidFill>
                  <a:schemeClr val="tx1"/>
                </a:solidFill>
                <a:cs typeface="B Nazanin" panose="00000400000000000000" pitchFamily="2" charset="-78"/>
              </a:rPr>
              <a:t>و به استناد بند 12 ماده 80 قانون تشکیلات، وظایف و انتخابات شوراهای اسلامی کشور و انتخاب شهرداران </a:t>
            </a:r>
            <a:r>
              <a:rPr lang="fa-IR" b="1" u="sng" dirty="0">
                <a:solidFill>
                  <a:schemeClr val="tx1"/>
                </a:solidFill>
                <a:cs typeface="B Nazanin" panose="00000400000000000000" pitchFamily="2" charset="-78"/>
              </a:rPr>
              <a:t>به تصویب شورای اسلامی شهر برساند</a:t>
            </a:r>
            <a:r>
              <a:rPr lang="fa-IR" b="1" dirty="0">
                <a:solidFill>
                  <a:schemeClr val="tx1"/>
                </a:solidFill>
                <a:cs typeface="B Nazanin" panose="00000400000000000000" pitchFamily="2" charset="-78"/>
              </a:rPr>
              <a:t>. از جمله موارد می­توان به موارد ذیل اشاره نمود:</a:t>
            </a:r>
            <a:endParaRPr lang="en-US" b="1" dirty="0">
              <a:solidFill>
                <a:schemeClr val="tx1"/>
              </a:solidFill>
              <a:cs typeface="B Nazanin" panose="00000400000000000000" pitchFamily="2" charset="-78"/>
            </a:endParaRPr>
          </a:p>
          <a:p>
            <a:pPr marL="0" indent="0" algn="just" rtl="1">
              <a:lnSpc>
                <a:spcPct val="160000"/>
              </a:lnSpc>
              <a:buNone/>
            </a:pPr>
            <a:r>
              <a:rPr lang="fa-IR" b="1" dirty="0">
                <a:solidFill>
                  <a:schemeClr val="tx1"/>
                </a:solidFill>
                <a:cs typeface="B Nazanin" panose="00000400000000000000" pitchFamily="2" charset="-78"/>
              </a:rPr>
              <a:t>الف – </a:t>
            </a:r>
            <a:r>
              <a:rPr lang="fa-IR" b="1" u="sng" dirty="0">
                <a:solidFill>
                  <a:schemeClr val="tx1"/>
                </a:solidFill>
                <a:cs typeface="B Nazanin" panose="00000400000000000000" pitchFamily="2" charset="-78"/>
              </a:rPr>
              <a:t>وصول منابع جدید که قبلاً پیش­بینی نشده و باعث افزایش سقف بودجه مصوب شود.</a:t>
            </a:r>
            <a:endParaRPr lang="en-US" b="1" u="sng" dirty="0">
              <a:solidFill>
                <a:schemeClr val="tx1"/>
              </a:solidFill>
              <a:cs typeface="B Nazanin" panose="00000400000000000000" pitchFamily="2" charset="-78"/>
            </a:endParaRPr>
          </a:p>
          <a:p>
            <a:pPr marL="0" indent="0" algn="just" rtl="1">
              <a:lnSpc>
                <a:spcPct val="160000"/>
              </a:lnSpc>
              <a:buNone/>
            </a:pPr>
            <a:r>
              <a:rPr lang="fa-IR" b="1" dirty="0">
                <a:solidFill>
                  <a:schemeClr val="tx1"/>
                </a:solidFill>
                <a:cs typeface="B Nazanin" panose="00000400000000000000" pitchFamily="2" charset="-78"/>
              </a:rPr>
              <a:t>ب – </a:t>
            </a:r>
            <a:r>
              <a:rPr lang="fa-IR" b="1" u="sng" dirty="0">
                <a:solidFill>
                  <a:schemeClr val="tx1"/>
                </a:solidFill>
                <a:cs typeface="B Nazanin" panose="00000400000000000000" pitchFamily="2" charset="-78"/>
              </a:rPr>
              <a:t>وصول منابع پیش­بینی شده بیش از آنچه قبلاً در بودجه مصوب شده است</a:t>
            </a:r>
            <a:r>
              <a:rPr lang="fa-IR" b="1" dirty="0">
                <a:solidFill>
                  <a:schemeClr val="tx1"/>
                </a:solidFill>
                <a:cs typeface="B Nazanin" panose="00000400000000000000" pitchFamily="2" charset="-78"/>
              </a:rPr>
              <a:t>.</a:t>
            </a:r>
          </a:p>
          <a:p>
            <a:pPr algn="just" rtl="1">
              <a:lnSpc>
                <a:spcPct val="160000"/>
              </a:lnSpc>
              <a:buFont typeface="Wingdings" panose="05000000000000000000" pitchFamily="2" charset="2"/>
              <a:buChar char="v"/>
            </a:pPr>
            <a:r>
              <a:rPr lang="fa-IR" b="1" dirty="0">
                <a:solidFill>
                  <a:schemeClr val="tx1"/>
                </a:solidFill>
                <a:cs typeface="B Nazanin" panose="00000400000000000000" pitchFamily="2" charset="-78"/>
              </a:rPr>
              <a:t>تبصره: </a:t>
            </a:r>
            <a:r>
              <a:rPr lang="fa-IR" b="1" u="sng" dirty="0">
                <a:solidFill>
                  <a:schemeClr val="tx1"/>
                </a:solidFill>
                <a:cs typeface="B Nazanin" panose="00000400000000000000" pitchFamily="2" charset="-78"/>
              </a:rPr>
              <a:t>در اصلاحیه بودجه، ارقام بودجه </a:t>
            </a:r>
            <a:r>
              <a:rPr lang="fa-IR" b="1" dirty="0">
                <a:solidFill>
                  <a:schemeClr val="tx1"/>
                </a:solidFill>
                <a:cs typeface="B Nazanin" panose="00000400000000000000" pitchFamily="2" charset="-78"/>
              </a:rPr>
              <a:t>(اعتبارات هزینه­ای و تملک دارایی­های سرمایه­ای و مالی و درآمدها و واگذاری دارایی­های سرمایه­ای و مالی) جابجا و </a:t>
            </a:r>
            <a:r>
              <a:rPr lang="fa-IR" b="1" u="sng" dirty="0">
                <a:solidFill>
                  <a:schemeClr val="tx1"/>
                </a:solidFill>
                <a:cs typeface="B Nazanin" panose="00000400000000000000" pitchFamily="2" charset="-78"/>
              </a:rPr>
              <a:t>اصلاح می­شوند اما سقف بودجه شهرداری تغییر نمی­کند</a:t>
            </a:r>
            <a:r>
              <a:rPr lang="fa-IR" b="1" dirty="0">
                <a:solidFill>
                  <a:schemeClr val="tx1"/>
                </a:solidFill>
                <a:cs typeface="B Nazanin" panose="00000400000000000000" pitchFamily="2" charset="-78"/>
              </a:rPr>
              <a:t>. </a:t>
            </a:r>
            <a:r>
              <a:rPr lang="fa-IR" b="1" u="sng" dirty="0">
                <a:solidFill>
                  <a:schemeClr val="tx1"/>
                </a:solidFill>
                <a:cs typeface="B Nazanin" panose="00000400000000000000" pitchFamily="2" charset="-78"/>
              </a:rPr>
              <a:t>ولی در متمم بودجه، جابجایی و تغییر در ارقام بودجه همراه با تغییر در سقف بودجه شهرداری است.</a:t>
            </a:r>
            <a:endParaRPr lang="en-US" b="1" u="sng" dirty="0">
              <a:solidFill>
                <a:schemeClr val="tx1"/>
              </a:solidFill>
              <a:cs typeface="B Nazanin" panose="00000400000000000000" pitchFamily="2" charset="-78"/>
            </a:endParaRPr>
          </a:p>
          <a:p>
            <a:pPr algn="just" rtl="1">
              <a:lnSpc>
                <a:spcPct val="160000"/>
              </a:lnSpc>
              <a:buFont typeface="Wingdings" panose="05000000000000000000" pitchFamily="2" charset="2"/>
              <a:buChar char="v"/>
            </a:pPr>
            <a:endParaRPr lang="en-US" b="1" dirty="0">
              <a:solidFill>
                <a:schemeClr val="tx1"/>
              </a:solidFill>
              <a:cs typeface="B Nazanin" panose="00000400000000000000" pitchFamily="2" charset="-78"/>
            </a:endParaRPr>
          </a:p>
          <a:p>
            <a:endParaRPr lang="en-US" dirty="0">
              <a:solidFill>
                <a:schemeClr val="tx1"/>
              </a:solidFill>
            </a:endParaRPr>
          </a:p>
        </p:txBody>
      </p:sp>
      <p:sp>
        <p:nvSpPr>
          <p:cNvPr id="4" name="Slide Number Placeholder 5">
            <a:extLst>
              <a:ext uri="{FF2B5EF4-FFF2-40B4-BE49-F238E27FC236}">
                <a16:creationId xmlns:a16="http://schemas.microsoft.com/office/drawing/2014/main" id="{6E5B95D4-8DF8-4DBC-8F06-6F183346E815}"/>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9</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182407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39EA23-7E06-4DE6-BBCF-B4F28EA6DD65}"/>
              </a:ext>
            </a:extLst>
          </p:cNvPr>
          <p:cNvSpPr>
            <a:spLocks noGrp="1"/>
          </p:cNvSpPr>
          <p:nvPr>
            <p:ph idx="1"/>
          </p:nvPr>
        </p:nvSpPr>
        <p:spPr>
          <a:xfrm>
            <a:off x="609599" y="533400"/>
            <a:ext cx="6347714" cy="5507963"/>
          </a:xfrm>
        </p:spPr>
        <p:txBody>
          <a:bodyPr>
            <a:noAutofit/>
          </a:bodyPr>
          <a:lstStyle/>
          <a:p>
            <a:pPr algn="just" rtl="1">
              <a:lnSpc>
                <a:spcPct val="150000"/>
              </a:lnSpc>
              <a:buFont typeface="Wingdings" panose="05000000000000000000" pitchFamily="2" charset="2"/>
              <a:buChar char="v"/>
            </a:pPr>
            <a:r>
              <a:rPr lang="fa-IR" b="1" dirty="0">
                <a:solidFill>
                  <a:schemeClr val="accent1">
                    <a:lumMod val="50000"/>
                  </a:schemeClr>
                </a:solidFill>
                <a:cs typeface="B Nazanin" panose="00000400000000000000" pitchFamily="2" charset="-78"/>
              </a:rPr>
              <a:t>اعتبار تخصیص یافته: </a:t>
            </a:r>
            <a:r>
              <a:rPr lang="fa-IR" sz="1600" b="1" dirty="0">
                <a:solidFill>
                  <a:schemeClr val="tx1"/>
                </a:solidFill>
                <a:cs typeface="B Nazanin" panose="00000400000000000000" pitchFamily="2" charset="-78"/>
              </a:rPr>
              <a:t>عبارت است از </a:t>
            </a:r>
            <a:r>
              <a:rPr lang="fa-IR" sz="1600" b="1" u="sng" dirty="0">
                <a:solidFill>
                  <a:schemeClr val="tx1"/>
                </a:solidFill>
                <a:cs typeface="B Nazanin" panose="00000400000000000000" pitchFamily="2" charset="-78"/>
              </a:rPr>
              <a:t>اجازه استفاده از میزان معینی از اعتبارات مصوب سالانه که در مقاطع زمانی معین از سال مالی ابلاغ می­شود </a:t>
            </a:r>
            <a:r>
              <a:rPr lang="fa-IR" sz="1600" b="1" dirty="0">
                <a:solidFill>
                  <a:schemeClr val="tx1"/>
                </a:solidFill>
                <a:cs typeface="B Nazanin" panose="00000400000000000000" pitchFamily="2" charset="-78"/>
              </a:rPr>
              <a:t>تا از محل آن مخارج یا هزینه­ها و پرداخت­های مربوط به اجرای برنامه­ها و فعالیت­های شهرداری تأمین و انجام شود.</a:t>
            </a:r>
            <a:endParaRPr lang="en-US" sz="1600" b="1" dirty="0">
              <a:solidFill>
                <a:schemeClr val="tx1"/>
              </a:solidFill>
              <a:cs typeface="B Nazanin" panose="00000400000000000000" pitchFamily="2" charset="-78"/>
            </a:endParaRPr>
          </a:p>
          <a:p>
            <a:pPr algn="just" rtl="1">
              <a:lnSpc>
                <a:spcPct val="150000"/>
              </a:lnSpc>
              <a:buFont typeface="Wingdings" panose="05000000000000000000" pitchFamily="2" charset="2"/>
              <a:buChar char="v"/>
            </a:pPr>
            <a:r>
              <a:rPr lang="fa-IR" b="1" dirty="0">
                <a:solidFill>
                  <a:schemeClr val="accent1">
                    <a:lumMod val="50000"/>
                  </a:schemeClr>
                </a:solidFill>
                <a:cs typeface="B Nazanin" panose="00000400000000000000" pitchFamily="2" charset="-78"/>
              </a:rPr>
              <a:t>پیش­بینی دریافت­های حاصل از درآمدهای وصولی و سایر منابع تأمین مالی</a:t>
            </a:r>
            <a:r>
              <a:rPr lang="fa-IR" sz="1600" b="1" dirty="0">
                <a:solidFill>
                  <a:schemeClr val="tx1"/>
                </a:solidFill>
                <a:cs typeface="B Nazanin" panose="00000400000000000000" pitchFamily="2" charset="-78"/>
              </a:rPr>
              <a:t>: عبارت است از </a:t>
            </a:r>
            <a:r>
              <a:rPr lang="fa-IR" sz="1600" b="1" u="sng" dirty="0">
                <a:solidFill>
                  <a:schemeClr val="tx1"/>
                </a:solidFill>
                <a:cs typeface="B Nazanin" panose="00000400000000000000" pitchFamily="2" charset="-78"/>
              </a:rPr>
              <a:t>برآورد وصولی­های شهرداری از بابت کلیه درآمدها و استفاده از سایر منابع درآمدی قابل تخصیص و تأمین مالی منظور در بودجه شهرداری </a:t>
            </a:r>
            <a:r>
              <a:rPr lang="fa-IR" sz="1600" b="1" dirty="0">
                <a:solidFill>
                  <a:schemeClr val="tx1"/>
                </a:solidFill>
                <a:cs typeface="B Nazanin" panose="00000400000000000000" pitchFamily="2" charset="-78"/>
              </a:rPr>
              <a:t>در دوره­های تخصیص اعتبار که </a:t>
            </a:r>
            <a:r>
              <a:rPr lang="fa-IR" sz="1600" b="1" u="sng" dirty="0">
                <a:solidFill>
                  <a:schemeClr val="tx1"/>
                </a:solidFill>
                <a:cs typeface="B Nazanin" panose="00000400000000000000" pitchFamily="2" charset="-78"/>
              </a:rPr>
              <a:t>توسط کمیته تخصیص اعتبار شهرداری </a:t>
            </a:r>
            <a:r>
              <a:rPr lang="fa-IR" sz="1600" b="1" dirty="0">
                <a:solidFill>
                  <a:schemeClr val="tx1"/>
                </a:solidFill>
                <a:cs typeface="B Nazanin" panose="00000400000000000000" pitchFamily="2" charset="-78"/>
              </a:rPr>
              <a:t>صورت می­گیرد.</a:t>
            </a:r>
            <a:endParaRPr lang="en-US" sz="1600" b="1" dirty="0">
              <a:solidFill>
                <a:schemeClr val="tx1"/>
              </a:solidFill>
              <a:cs typeface="B Nazanin" panose="00000400000000000000" pitchFamily="2" charset="-78"/>
            </a:endParaRPr>
          </a:p>
          <a:p>
            <a:pPr algn="just" rtl="1">
              <a:lnSpc>
                <a:spcPct val="150000"/>
              </a:lnSpc>
              <a:buFont typeface="Wingdings" panose="05000000000000000000" pitchFamily="2" charset="2"/>
              <a:buChar char="v"/>
            </a:pPr>
            <a:r>
              <a:rPr lang="fa-IR" b="1" dirty="0">
                <a:solidFill>
                  <a:schemeClr val="accent1">
                    <a:lumMod val="50000"/>
                  </a:schemeClr>
                </a:solidFill>
                <a:cs typeface="B Nazanin" panose="00000400000000000000" pitchFamily="2" charset="-78"/>
              </a:rPr>
              <a:t>درخواست تخصیص اعتبار</a:t>
            </a:r>
            <a:r>
              <a:rPr lang="fa-IR" sz="1600" b="1" dirty="0">
                <a:solidFill>
                  <a:schemeClr val="tx1"/>
                </a:solidFill>
                <a:cs typeface="B Nazanin" panose="00000400000000000000" pitchFamily="2" charset="-78"/>
              </a:rPr>
              <a:t>: عبارت است از </a:t>
            </a:r>
            <a:r>
              <a:rPr lang="fa-IR" sz="1600" b="1" u="sng" dirty="0">
                <a:solidFill>
                  <a:schemeClr val="tx1"/>
                </a:solidFill>
                <a:cs typeface="B Nazanin" panose="00000400000000000000" pitchFamily="2" charset="-78"/>
              </a:rPr>
              <a:t>درخواستی که بوسیله واحدهای اجرایی درای ردیف بودجه بر اساس پیش­بینی پیشرفت کار (ریالی و فیزیکی)، وضع قراردادها، شرایط اقلیمی محل انجام کار</a:t>
            </a:r>
            <a:r>
              <a:rPr lang="fa-IR" sz="1600" b="1" dirty="0">
                <a:solidFill>
                  <a:schemeClr val="tx1"/>
                </a:solidFill>
                <a:cs typeface="B Nazanin" panose="00000400000000000000" pitchFamily="2" charset="-78"/>
              </a:rPr>
              <a:t> و سایر خصوصیات موضوع تهیه و ب</a:t>
            </a:r>
            <a:r>
              <a:rPr lang="fa-IR" sz="1600" b="1" u="sng" dirty="0">
                <a:solidFill>
                  <a:schemeClr val="tx1"/>
                </a:solidFill>
                <a:cs typeface="B Nazanin" panose="00000400000000000000" pitchFamily="2" charset="-78"/>
              </a:rPr>
              <a:t>ه معاونت برنامه­ریزی و توسعه سرمایه انسانی </a:t>
            </a:r>
            <a:r>
              <a:rPr lang="fa-IR" sz="1600" b="1" dirty="0">
                <a:solidFill>
                  <a:schemeClr val="tx1"/>
                </a:solidFill>
                <a:cs typeface="B Nazanin" panose="00000400000000000000" pitchFamily="2" charset="-78"/>
              </a:rPr>
              <a:t>یا عناوین مشابه در ساختار سازمانی شهرداری ارسال می­شود.</a:t>
            </a:r>
            <a:endParaRPr lang="en-US" sz="1600" b="1" dirty="0">
              <a:solidFill>
                <a:schemeClr val="tx1"/>
              </a:solidFill>
              <a:cs typeface="B Nazanin" panose="00000400000000000000" pitchFamily="2" charset="-78"/>
            </a:endParaRPr>
          </a:p>
          <a:p>
            <a:pPr algn="just">
              <a:lnSpc>
                <a:spcPct val="150000"/>
              </a:lnSpc>
              <a:buFont typeface="Wingdings" panose="05000000000000000000" pitchFamily="2" charset="2"/>
              <a:buChar char="v"/>
            </a:pPr>
            <a:endParaRPr lang="en-US" sz="16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C1E90EBC-447F-4551-AAF8-43F3CD3CBC82}"/>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10</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260759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43491E-45A4-428F-8BC2-892F3ED8521C}"/>
              </a:ext>
            </a:extLst>
          </p:cNvPr>
          <p:cNvSpPr>
            <a:spLocks noGrp="1"/>
          </p:cNvSpPr>
          <p:nvPr>
            <p:ph idx="1"/>
          </p:nvPr>
        </p:nvSpPr>
        <p:spPr>
          <a:xfrm>
            <a:off x="685800" y="304800"/>
            <a:ext cx="6347714" cy="3880773"/>
          </a:xfrm>
        </p:spPr>
        <p:txBody>
          <a:bodyPr>
            <a:noAutofit/>
          </a:bodyPr>
          <a:lstStyle/>
          <a:p>
            <a:pPr algn="just" rtl="1">
              <a:lnSpc>
                <a:spcPct val="160000"/>
              </a:lnSpc>
              <a:buFont typeface="Wingdings" panose="05000000000000000000" pitchFamily="2" charset="2"/>
              <a:buChar char="v"/>
            </a:pPr>
            <a:r>
              <a:rPr lang="fa-IR" sz="2000" b="1" dirty="0">
                <a:solidFill>
                  <a:schemeClr val="accent1">
                    <a:lumMod val="50000"/>
                  </a:schemeClr>
                </a:solidFill>
                <a:cs typeface="B Nazanin" panose="00000400000000000000" pitchFamily="2" charset="-78"/>
              </a:rPr>
              <a:t>گزارش اجرای مالی بودجه: </a:t>
            </a:r>
            <a:r>
              <a:rPr lang="fa-IR" b="1" dirty="0">
                <a:solidFill>
                  <a:schemeClr val="tx1"/>
                </a:solidFill>
                <a:cs typeface="B Nazanin" panose="00000400000000000000" pitchFamily="2" charset="-78"/>
              </a:rPr>
              <a:t>عبارت است از </a:t>
            </a:r>
            <a:r>
              <a:rPr lang="fa-IR" b="1" u="sng" dirty="0">
                <a:solidFill>
                  <a:schemeClr val="tx1"/>
                </a:solidFill>
                <a:cs typeface="B Nazanin" panose="00000400000000000000" pitchFamily="2" charset="-78"/>
              </a:rPr>
              <a:t>گزارش وصولی درآمدها</a:t>
            </a:r>
            <a:r>
              <a:rPr lang="fa-IR" b="1" dirty="0">
                <a:solidFill>
                  <a:schemeClr val="tx1"/>
                </a:solidFill>
                <a:cs typeface="B Nazanin" panose="00000400000000000000" pitchFamily="2" charset="-78"/>
              </a:rPr>
              <a:t>، </a:t>
            </a:r>
            <a:r>
              <a:rPr lang="fa-IR" b="1" u="sng" dirty="0">
                <a:solidFill>
                  <a:schemeClr val="tx1"/>
                </a:solidFill>
                <a:cs typeface="B Nazanin" panose="00000400000000000000" pitchFamily="2" charset="-78"/>
              </a:rPr>
              <a:t>درآمدهای تحقق­یافته قابل تخصیص</a:t>
            </a:r>
            <a:r>
              <a:rPr lang="fa-IR" b="1" dirty="0">
                <a:solidFill>
                  <a:schemeClr val="tx1"/>
                </a:solidFill>
                <a:cs typeface="B Nazanin" panose="00000400000000000000" pitchFamily="2" charset="-78"/>
              </a:rPr>
              <a:t>، </a:t>
            </a:r>
            <a:r>
              <a:rPr lang="fa-IR" b="1" u="sng" dirty="0">
                <a:solidFill>
                  <a:schemeClr val="tx1"/>
                </a:solidFill>
                <a:cs typeface="B Nazanin" panose="00000400000000000000" pitchFamily="2" charset="-78"/>
              </a:rPr>
              <a:t>سایر منابع تأمین مالی و هزینه­ها و سایر پرداخت­ها</a:t>
            </a:r>
            <a:r>
              <a:rPr lang="fa-IR" b="1" dirty="0">
                <a:solidFill>
                  <a:schemeClr val="tx1"/>
                </a:solidFill>
                <a:cs typeface="B Nazanin" panose="00000400000000000000" pitchFamily="2" charset="-78"/>
              </a:rPr>
              <a:t>یی که شکل و چگونگی آن با هماهنگی معاونت برنامه­ریزی و توسعه سرمایه انسانی و معاونت مالی و اقتصادی (توسعه مدیریت و منابع) تهیه و ابلاغ خواهد شد.</a:t>
            </a:r>
            <a:endParaRPr lang="en-US" b="1" dirty="0">
              <a:solidFill>
                <a:schemeClr val="tx1"/>
              </a:solidFill>
              <a:cs typeface="B Nazanin" panose="00000400000000000000" pitchFamily="2" charset="-78"/>
            </a:endParaRPr>
          </a:p>
          <a:p>
            <a:pPr algn="just" rtl="1">
              <a:lnSpc>
                <a:spcPct val="160000"/>
              </a:lnSpc>
              <a:buFont typeface="Wingdings" panose="05000000000000000000" pitchFamily="2" charset="2"/>
              <a:buChar char="v"/>
            </a:pPr>
            <a:r>
              <a:rPr lang="fa-IR" sz="2000" b="1" dirty="0">
                <a:solidFill>
                  <a:schemeClr val="accent1">
                    <a:lumMod val="50000"/>
                  </a:schemeClr>
                </a:solidFill>
                <a:cs typeface="B Nazanin" panose="00000400000000000000" pitchFamily="2" charset="-78"/>
              </a:rPr>
              <a:t>گزارش پیشرفت عملیات (ریالی و فیزیکی): </a:t>
            </a:r>
            <a:r>
              <a:rPr lang="fa-IR" b="1" dirty="0">
                <a:solidFill>
                  <a:schemeClr val="tx1"/>
                </a:solidFill>
                <a:cs typeface="B Nazanin" panose="00000400000000000000" pitchFamily="2" charset="-78"/>
              </a:rPr>
              <a:t>عبارت است از </a:t>
            </a:r>
            <a:r>
              <a:rPr lang="fa-IR" b="1" u="sng" dirty="0">
                <a:solidFill>
                  <a:schemeClr val="tx1"/>
                </a:solidFill>
                <a:cs typeface="B Nazanin" panose="00000400000000000000" pitchFamily="2" charset="-78"/>
              </a:rPr>
              <a:t>گزارش اجرایی برنامه­ها، فعالیت­ها و طرح­های سرمایه­ای واحدهای اجرایی شهرداری، در دوره­های معین </a:t>
            </a:r>
            <a:r>
              <a:rPr lang="fa-IR" b="1" dirty="0">
                <a:solidFill>
                  <a:schemeClr val="tx1"/>
                </a:solidFill>
                <a:cs typeface="B Nazanin" panose="00000400000000000000" pitchFamily="2" charset="-78"/>
              </a:rPr>
              <a:t>که شکل و چگونگی آن از طرف معاونت برنامه­ریزی و توسعه سرمایه انسانی شهرداری تهیه و به واحدهای اجرایی ابلاغ می­گردد.</a:t>
            </a:r>
            <a:endParaRPr lang="en-US" b="1" dirty="0">
              <a:solidFill>
                <a:schemeClr val="tx1"/>
              </a:solidFill>
              <a:cs typeface="B Nazanin" panose="00000400000000000000" pitchFamily="2" charset="-78"/>
            </a:endParaRPr>
          </a:p>
          <a:p>
            <a:pPr algn="just" rtl="1">
              <a:lnSpc>
                <a:spcPct val="160000"/>
              </a:lnSpc>
              <a:buFont typeface="Wingdings" panose="05000000000000000000" pitchFamily="2" charset="2"/>
              <a:buChar char="v"/>
            </a:pPr>
            <a:r>
              <a:rPr lang="fa-IR" sz="2000" b="1" dirty="0">
                <a:solidFill>
                  <a:schemeClr val="accent1">
                    <a:lumMod val="50000"/>
                  </a:schemeClr>
                </a:solidFill>
                <a:cs typeface="B Nazanin" panose="00000400000000000000" pitchFamily="2" charset="-78"/>
              </a:rPr>
              <a:t>تأمین اعتبار: </a:t>
            </a:r>
            <a:r>
              <a:rPr lang="fa-IR" b="1" u="sng" dirty="0">
                <a:solidFill>
                  <a:schemeClr val="tx1"/>
                </a:solidFill>
                <a:cs typeface="B Nazanin" panose="00000400000000000000" pitchFamily="2" charset="-78"/>
              </a:rPr>
              <a:t>اختصاص دادن تمام یا قسمتی از اعتبار مصوب یا سایر منابع مالی</a:t>
            </a:r>
            <a:r>
              <a:rPr lang="fa-IR" b="1" dirty="0">
                <a:solidFill>
                  <a:schemeClr val="tx1"/>
                </a:solidFill>
                <a:cs typeface="B Nazanin" panose="00000400000000000000" pitchFamily="2" charset="-78"/>
              </a:rPr>
              <a:t> تخصیص یافته </a:t>
            </a:r>
            <a:r>
              <a:rPr lang="fa-IR" b="1" u="sng" dirty="0">
                <a:solidFill>
                  <a:schemeClr val="tx1"/>
                </a:solidFill>
                <a:cs typeface="B Nazanin" panose="00000400000000000000" pitchFamily="2" charset="-78"/>
              </a:rPr>
              <a:t>برای انجام مخارج، هزینه­ها یا پرداخت­های معین</a:t>
            </a:r>
            <a:r>
              <a:rPr lang="fa-IR" b="1" dirty="0">
                <a:solidFill>
                  <a:schemeClr val="tx1"/>
                </a:solidFill>
                <a:cs typeface="B Nazanin" panose="00000400000000000000" pitchFamily="2" charset="-78"/>
              </a:rPr>
              <a:t>.</a:t>
            </a:r>
            <a:endParaRPr lang="en-US" b="1" dirty="0">
              <a:solidFill>
                <a:schemeClr val="tx1"/>
              </a:solidFill>
              <a:cs typeface="B Nazanin" panose="00000400000000000000" pitchFamily="2" charset="-78"/>
            </a:endParaRPr>
          </a:p>
          <a:p>
            <a:pPr marL="0" indent="0" algn="just">
              <a:lnSpc>
                <a:spcPct val="160000"/>
              </a:lnSpc>
              <a:buNone/>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1EAA16CF-B559-4A3E-A824-308B32465EF5}"/>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11</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0926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0A0FAC-2FFC-48BB-A8BE-64A32A6D4E35}"/>
              </a:ext>
            </a:extLst>
          </p:cNvPr>
          <p:cNvSpPr>
            <a:spLocks noGrp="1"/>
          </p:cNvSpPr>
          <p:nvPr>
            <p:ph idx="1"/>
          </p:nvPr>
        </p:nvSpPr>
        <p:spPr>
          <a:xfrm>
            <a:off x="609600" y="457200"/>
            <a:ext cx="6347714" cy="3880773"/>
          </a:xfrm>
        </p:spPr>
        <p:txBody>
          <a:bodyPr>
            <a:noAutofit/>
          </a:bodyPr>
          <a:lstStyle/>
          <a:p>
            <a:pPr algn="just" rtl="1">
              <a:lnSpc>
                <a:spcPct val="170000"/>
              </a:lnSpc>
              <a:buFont typeface="Wingdings" panose="05000000000000000000" pitchFamily="2" charset="2"/>
              <a:buChar char="v"/>
            </a:pPr>
            <a:r>
              <a:rPr lang="fa-IR" sz="2000" b="1" dirty="0">
                <a:solidFill>
                  <a:schemeClr val="accent1">
                    <a:lumMod val="50000"/>
                  </a:schemeClr>
                </a:solidFill>
                <a:cs typeface="B Nazanin" panose="00000400000000000000" pitchFamily="2" charset="-78"/>
              </a:rPr>
              <a:t>تعهد: </a:t>
            </a:r>
            <a:r>
              <a:rPr lang="fa-IR" b="1" dirty="0">
                <a:solidFill>
                  <a:schemeClr val="tx1"/>
                </a:solidFill>
                <a:cs typeface="B Nazanin" panose="00000400000000000000" pitchFamily="2" charset="-78"/>
              </a:rPr>
              <a:t>عبارت است از ایجاد دین بر ذمه شهرداری ناشی از:</a:t>
            </a:r>
            <a:endParaRPr lang="en-US" b="1" dirty="0">
              <a:solidFill>
                <a:schemeClr val="tx1"/>
              </a:solidFill>
              <a:cs typeface="B Nazanin" panose="00000400000000000000" pitchFamily="2" charset="-78"/>
            </a:endParaRPr>
          </a:p>
          <a:p>
            <a:pPr marL="0" indent="0" algn="just" rtl="1">
              <a:lnSpc>
                <a:spcPct val="170000"/>
              </a:lnSpc>
              <a:buNone/>
            </a:pPr>
            <a:r>
              <a:rPr lang="fa-IR" b="1" dirty="0">
                <a:solidFill>
                  <a:schemeClr val="tx1"/>
                </a:solidFill>
                <a:cs typeface="B Nazanin" panose="00000400000000000000" pitchFamily="2" charset="-78"/>
              </a:rPr>
              <a:t>الف) تحویل کالا و انجام خدمت</a:t>
            </a:r>
            <a:endParaRPr lang="en-US" b="1" dirty="0">
              <a:solidFill>
                <a:schemeClr val="tx1"/>
              </a:solidFill>
              <a:cs typeface="B Nazanin" panose="00000400000000000000" pitchFamily="2" charset="-78"/>
            </a:endParaRPr>
          </a:p>
          <a:p>
            <a:pPr marL="0" indent="0" algn="just" rtl="1">
              <a:lnSpc>
                <a:spcPct val="170000"/>
              </a:lnSpc>
              <a:buNone/>
            </a:pPr>
            <a:r>
              <a:rPr lang="fa-IR" b="1" dirty="0">
                <a:solidFill>
                  <a:schemeClr val="tx1"/>
                </a:solidFill>
                <a:cs typeface="B Nazanin" panose="00000400000000000000" pitchFamily="2" charset="-78"/>
              </a:rPr>
              <a:t>ب) تحصیل و تصرف اموال</a:t>
            </a:r>
            <a:endParaRPr lang="en-US" b="1" dirty="0">
              <a:solidFill>
                <a:schemeClr val="tx1"/>
              </a:solidFill>
              <a:cs typeface="B Nazanin" panose="00000400000000000000" pitchFamily="2" charset="-78"/>
            </a:endParaRPr>
          </a:p>
          <a:p>
            <a:pPr marL="0" indent="0" algn="just" rtl="1">
              <a:lnSpc>
                <a:spcPct val="170000"/>
              </a:lnSpc>
              <a:buNone/>
            </a:pPr>
            <a:r>
              <a:rPr lang="fa-IR" b="1" dirty="0">
                <a:solidFill>
                  <a:schemeClr val="tx1"/>
                </a:solidFill>
                <a:cs typeface="B Nazanin" panose="00000400000000000000" pitchFamily="2" charset="-78"/>
              </a:rPr>
              <a:t>ج) اجرای قراردادها</a:t>
            </a:r>
            <a:endParaRPr lang="en-US" b="1" dirty="0">
              <a:solidFill>
                <a:schemeClr val="tx1"/>
              </a:solidFill>
              <a:cs typeface="B Nazanin" panose="00000400000000000000" pitchFamily="2" charset="-78"/>
            </a:endParaRPr>
          </a:p>
          <a:p>
            <a:pPr marL="0" indent="0" algn="just" rtl="1">
              <a:lnSpc>
                <a:spcPct val="170000"/>
              </a:lnSpc>
              <a:buNone/>
            </a:pPr>
            <a:r>
              <a:rPr lang="fa-IR" b="1" dirty="0">
                <a:solidFill>
                  <a:schemeClr val="tx1"/>
                </a:solidFill>
                <a:cs typeface="B Nazanin" panose="00000400000000000000" pitchFamily="2" charset="-78"/>
              </a:rPr>
              <a:t>د) صدور احکام توسط مراجع قانونی و ذیصلاح</a:t>
            </a:r>
            <a:endParaRPr lang="en-US" b="1" dirty="0">
              <a:solidFill>
                <a:schemeClr val="tx1"/>
              </a:solidFill>
              <a:cs typeface="B Nazanin" panose="00000400000000000000" pitchFamily="2" charset="-78"/>
            </a:endParaRPr>
          </a:p>
          <a:p>
            <a:pPr marL="0" indent="0" algn="just" rtl="1">
              <a:lnSpc>
                <a:spcPct val="170000"/>
              </a:lnSpc>
              <a:buNone/>
            </a:pPr>
            <a:r>
              <a:rPr lang="fa-IR" b="1" dirty="0">
                <a:solidFill>
                  <a:schemeClr val="tx1"/>
                </a:solidFill>
                <a:cs typeface="B Nazanin" panose="00000400000000000000" pitchFamily="2" charset="-78"/>
              </a:rPr>
              <a:t>ه) پیوستن به قراردادهای بین­المللی و عضویت در مجامع ملی و بین­المللی</a:t>
            </a:r>
            <a:endParaRPr lang="en-US" b="1" dirty="0">
              <a:solidFill>
                <a:schemeClr val="tx1"/>
              </a:solidFill>
              <a:cs typeface="B Nazanin" panose="00000400000000000000" pitchFamily="2" charset="-78"/>
            </a:endParaRPr>
          </a:p>
          <a:p>
            <a:pPr marL="0" indent="0" algn="just" rtl="1">
              <a:lnSpc>
                <a:spcPct val="170000"/>
              </a:lnSpc>
              <a:buNone/>
            </a:pPr>
            <a:r>
              <a:rPr lang="fa-IR" b="1" dirty="0">
                <a:solidFill>
                  <a:schemeClr val="tx1"/>
                </a:solidFill>
                <a:cs typeface="B Nazanin" panose="00000400000000000000" pitchFamily="2" charset="-78"/>
              </a:rPr>
              <a:t>و) کمک به اشخاص حقیقی و حقوقی که در اجرای وظایف قانونی و در جهت تحق اهداف شهرداری صورت می­گیرد</a:t>
            </a:r>
            <a:endParaRPr lang="en-US" b="1" dirty="0">
              <a:solidFill>
                <a:schemeClr val="tx1"/>
              </a:solidFill>
              <a:cs typeface="B Nazanin" panose="00000400000000000000" pitchFamily="2" charset="-78"/>
            </a:endParaRPr>
          </a:p>
          <a:p>
            <a:pPr marL="0" indent="0" algn="just" rtl="1">
              <a:lnSpc>
                <a:spcPct val="170000"/>
              </a:lnSpc>
              <a:buNone/>
            </a:pPr>
            <a:r>
              <a:rPr lang="fa-IR" b="1" dirty="0">
                <a:solidFill>
                  <a:schemeClr val="tx1"/>
                </a:solidFill>
                <a:cs typeface="B Nazanin" panose="00000400000000000000" pitchFamily="2" charset="-78"/>
              </a:rPr>
              <a:t>ز) ایجاد سایر تعهدات به موجب قوانین و مقررات که از محل منابع عمومی یا اختصاصی شهرداری قابل پرداخت است.</a:t>
            </a:r>
            <a:endParaRPr lang="en-US" b="1" dirty="0">
              <a:solidFill>
                <a:schemeClr val="tx1"/>
              </a:solidFill>
              <a:cs typeface="B Nazanin" panose="00000400000000000000" pitchFamily="2" charset="-78"/>
            </a:endParaRPr>
          </a:p>
          <a:p>
            <a:pPr marL="0" indent="0" algn="just">
              <a:lnSpc>
                <a:spcPct val="170000"/>
              </a:lnSpc>
              <a:buNone/>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19405745-E7EF-4F71-93AF-7C1D182E3BA6}"/>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12</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970781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2C7E3C-2468-434E-887C-8E9EE4547102}"/>
              </a:ext>
            </a:extLst>
          </p:cNvPr>
          <p:cNvSpPr>
            <a:spLocks noGrp="1"/>
          </p:cNvSpPr>
          <p:nvPr>
            <p:ph idx="1"/>
          </p:nvPr>
        </p:nvSpPr>
        <p:spPr>
          <a:xfrm>
            <a:off x="609600" y="457200"/>
            <a:ext cx="6347714" cy="3880773"/>
          </a:xfrm>
        </p:spPr>
        <p:txBody>
          <a:bodyPr/>
          <a:lstStyle/>
          <a:p>
            <a:pPr algn="just" rtl="1">
              <a:lnSpc>
                <a:spcPct val="150000"/>
              </a:lnSpc>
              <a:buFont typeface="Wingdings" panose="05000000000000000000" pitchFamily="2" charset="2"/>
              <a:buChar char="v"/>
            </a:pPr>
            <a:r>
              <a:rPr lang="fa-IR" sz="2000" b="1" dirty="0">
                <a:solidFill>
                  <a:schemeClr val="accent1">
                    <a:lumMod val="50000"/>
                  </a:schemeClr>
                </a:solidFill>
                <a:cs typeface="B Nazanin" panose="00000400000000000000" pitchFamily="2" charset="-78"/>
              </a:rPr>
              <a:t>درخواست وجه:</a:t>
            </a:r>
            <a:r>
              <a:rPr lang="fa-IR" b="1" dirty="0">
                <a:solidFill>
                  <a:schemeClr val="tx1"/>
                </a:solidFill>
                <a:cs typeface="B Nazanin" panose="00000400000000000000" pitchFamily="2" charset="-78"/>
              </a:rPr>
              <a:t> </a:t>
            </a:r>
            <a:r>
              <a:rPr lang="fa-IR" b="1" u="sng" dirty="0">
                <a:solidFill>
                  <a:schemeClr val="tx1"/>
                </a:solidFill>
                <a:cs typeface="B Nazanin" panose="00000400000000000000" pitchFamily="2" charset="-78"/>
              </a:rPr>
              <a:t>سندی است که ذیحساب یا قائم­مقام ایشان به منظور دریافت وجه برای هر گونه پرداخت قانونی و یا انجام پرداخت­ها </a:t>
            </a:r>
            <a:r>
              <a:rPr lang="fa-IR" b="1" dirty="0">
                <a:solidFill>
                  <a:schemeClr val="tx1"/>
                </a:solidFill>
                <a:cs typeface="B Nazanin" panose="00000400000000000000" pitchFamily="2" charset="-78"/>
              </a:rPr>
              <a:t>به موجب قانون از محل وجوه متمرکز شده در خزانه به عهده خزانه­داری در چارچوب قوانین و مقررات مربوطه صادر می­نماید. </a:t>
            </a:r>
            <a:endParaRPr lang="en-US" b="1" dirty="0">
              <a:solidFill>
                <a:schemeClr val="tx1"/>
              </a:solidFill>
              <a:cs typeface="B Nazanin" panose="00000400000000000000" pitchFamily="2" charset="-78"/>
            </a:endParaRPr>
          </a:p>
          <a:p>
            <a:pPr algn="just" rtl="1">
              <a:lnSpc>
                <a:spcPct val="150000"/>
              </a:lnSpc>
            </a:pPr>
            <a:endParaRPr lang="en-US" dirty="0">
              <a:solidFill>
                <a:schemeClr val="tx1"/>
              </a:solidFill>
            </a:endParaRPr>
          </a:p>
        </p:txBody>
      </p:sp>
      <p:sp>
        <p:nvSpPr>
          <p:cNvPr id="4" name="Slide Number Placeholder 5">
            <a:extLst>
              <a:ext uri="{FF2B5EF4-FFF2-40B4-BE49-F238E27FC236}">
                <a16:creationId xmlns:a16="http://schemas.microsoft.com/office/drawing/2014/main" id="{C9C967C0-C6A1-45A9-9A61-F0D4E16DE66E}"/>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13</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365738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00C75-59F7-422C-8FA9-D2F7D0F585D6}"/>
              </a:ext>
            </a:extLst>
          </p:cNvPr>
          <p:cNvSpPr>
            <a:spLocks noGrp="1"/>
          </p:cNvSpPr>
          <p:nvPr>
            <p:ph type="title"/>
          </p:nvPr>
        </p:nvSpPr>
        <p:spPr>
          <a:xfrm>
            <a:off x="598043" y="691227"/>
            <a:ext cx="6347713" cy="6096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اهمیت بودجه بندی در سازمان ها</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23DB59D3-F222-425C-8878-FB4A19D0C1B8}"/>
              </a:ext>
            </a:extLst>
          </p:cNvPr>
          <p:cNvSpPr>
            <a:spLocks noGrp="1"/>
          </p:cNvSpPr>
          <p:nvPr>
            <p:ph idx="1"/>
          </p:nvPr>
        </p:nvSpPr>
        <p:spPr>
          <a:xfrm>
            <a:off x="685800" y="1676400"/>
            <a:ext cx="6347714" cy="3880773"/>
          </a:xfrm>
        </p:spPr>
        <p:txBody>
          <a:bodyPr>
            <a:normAutofit/>
          </a:bodyPr>
          <a:lstStyle/>
          <a:p>
            <a:pPr marL="0" indent="0" algn="just" rtl="1">
              <a:lnSpc>
                <a:spcPct val="150000"/>
              </a:lnSpc>
              <a:buNone/>
            </a:pPr>
            <a:r>
              <a:rPr lang="fa-IR" b="1" dirty="0">
                <a:solidFill>
                  <a:schemeClr val="tx1"/>
                </a:solidFill>
                <a:cs typeface="B Nazanin" pitchFamily="2" charset="-78"/>
              </a:rPr>
              <a:t>بودجه اهداف و راهبردها رابه صورت عبارت های مالی درآورده و راه اجرا، کنترل و پیشرفت آن ها را روشن می نماید.</a:t>
            </a:r>
            <a:endParaRPr lang="en-US" b="1" dirty="0">
              <a:solidFill>
                <a:schemeClr val="tx1"/>
              </a:solidFill>
              <a:cs typeface="B Nazanin" pitchFamily="2" charset="-78"/>
            </a:endParaRPr>
          </a:p>
          <a:p>
            <a:pPr algn="just" rtl="1">
              <a:lnSpc>
                <a:spcPct val="150000"/>
              </a:lnSpc>
            </a:pPr>
            <a:endParaRPr lang="en-US" b="1" dirty="0">
              <a:solidFill>
                <a:schemeClr val="tx1"/>
              </a:solidFill>
            </a:endParaRPr>
          </a:p>
        </p:txBody>
      </p:sp>
      <p:sp>
        <p:nvSpPr>
          <p:cNvPr id="4" name="Slide Number Placeholder 5">
            <a:extLst>
              <a:ext uri="{FF2B5EF4-FFF2-40B4-BE49-F238E27FC236}">
                <a16:creationId xmlns:a16="http://schemas.microsoft.com/office/drawing/2014/main" id="{7CCC4E5E-DA1E-400D-9B98-469692180F7C}"/>
              </a:ext>
            </a:extLst>
          </p:cNvPr>
          <p:cNvSpPr>
            <a:spLocks noGrp="1"/>
          </p:cNvSpPr>
          <p:nvPr>
            <p:ph type="sldNum" sz="quarter" idx="12"/>
          </p:nvPr>
        </p:nvSpPr>
        <p:spPr>
          <a:xfrm>
            <a:off x="8438322" y="6341165"/>
            <a:ext cx="456316" cy="348560"/>
          </a:xfrm>
        </p:spPr>
        <p:txBody>
          <a:bodyPr/>
          <a:lstStyle/>
          <a:p>
            <a:r>
              <a:rPr lang="fa-IR" sz="1600" dirty="0">
                <a:solidFill>
                  <a:schemeClr val="tx1"/>
                </a:solidFill>
                <a:cs typeface="B Titr" panose="00000700000000000000" pitchFamily="2" charset="-78"/>
              </a:rPr>
              <a:t>14</a:t>
            </a:r>
            <a:endParaRPr lang="en-US" sz="800" dirty="0">
              <a:solidFill>
                <a:schemeClr val="tx1"/>
              </a:solidFill>
              <a:cs typeface="B Titr" panose="00000700000000000000" pitchFamily="2" charset="-78"/>
            </a:endParaRPr>
          </a:p>
        </p:txBody>
      </p:sp>
      <p:sp>
        <p:nvSpPr>
          <p:cNvPr id="6" name="Title 1">
            <a:extLst>
              <a:ext uri="{FF2B5EF4-FFF2-40B4-BE49-F238E27FC236}">
                <a16:creationId xmlns:a16="http://schemas.microsoft.com/office/drawing/2014/main" id="{E376BD77-749C-49F4-AE03-E0E5A1AACC29}"/>
              </a:ext>
            </a:extLst>
          </p:cNvPr>
          <p:cNvSpPr txBox="1">
            <a:spLocks/>
          </p:cNvSpPr>
          <p:nvPr/>
        </p:nvSpPr>
        <p:spPr>
          <a:xfrm>
            <a:off x="533400" y="2819400"/>
            <a:ext cx="6477000" cy="34290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fa-IR" sz="2000" b="1" dirty="0">
                <a:solidFill>
                  <a:schemeClr val="tx1"/>
                </a:solidFill>
                <a:cs typeface="B Nazanin" panose="00000400000000000000" pitchFamily="2" charset="-78"/>
              </a:rPr>
              <a:t>دلایل عمده نیاز سازما ن ها به بودجه بندی به شرح زیر است</a:t>
            </a:r>
            <a:r>
              <a:rPr lang="fa-IR" sz="2400" b="1" dirty="0">
                <a:solidFill>
                  <a:schemeClr val="tx1"/>
                </a:solidFill>
                <a:cs typeface="B Nazanin" panose="00000400000000000000" pitchFamily="2" charset="-78"/>
              </a:rPr>
              <a:t>:</a:t>
            </a:r>
          </a:p>
          <a:p>
            <a:pPr marL="342900" indent="-342900" algn="just" rtl="1">
              <a:lnSpc>
                <a:spcPct val="150000"/>
              </a:lnSpc>
              <a:buClr>
                <a:schemeClr val="accent1">
                  <a:lumMod val="60000"/>
                  <a:lumOff val="40000"/>
                </a:schemeClr>
              </a:buClr>
              <a:buFont typeface="Wingdings" panose="05000000000000000000" pitchFamily="2" charset="2"/>
              <a:buChar char="v"/>
            </a:pPr>
            <a:r>
              <a:rPr lang="fa-IR" sz="1800" b="1" dirty="0">
                <a:solidFill>
                  <a:schemeClr val="tx1"/>
                </a:solidFill>
                <a:cs typeface="B Nazanin" pitchFamily="2" charset="-78"/>
              </a:rPr>
              <a:t>نشان دادن مفهوم مالی برنامه ها </a:t>
            </a:r>
          </a:p>
          <a:p>
            <a:pPr marL="342900" indent="-342900" algn="just" rtl="1">
              <a:lnSpc>
                <a:spcPct val="150000"/>
              </a:lnSpc>
              <a:buClr>
                <a:srgbClr val="CCECFF"/>
              </a:buClr>
              <a:buFont typeface="Wingdings" panose="05000000000000000000" pitchFamily="2" charset="2"/>
              <a:buChar char="v"/>
            </a:pPr>
            <a:r>
              <a:rPr lang="fa-IR" sz="1800" b="1" dirty="0">
                <a:solidFill>
                  <a:schemeClr val="tx1"/>
                </a:solidFill>
                <a:cs typeface="B Nazanin" pitchFamily="2" charset="-78"/>
              </a:rPr>
              <a:t>شناساندن منابع مورد نیاز اجرای برنامه ها </a:t>
            </a:r>
          </a:p>
          <a:p>
            <a:pPr marL="342900" indent="-342900" algn="just" rtl="1">
              <a:lnSpc>
                <a:spcPct val="150000"/>
              </a:lnSpc>
              <a:buClr>
                <a:srgbClr val="CCECFF"/>
              </a:buClr>
              <a:buFont typeface="Wingdings" panose="05000000000000000000" pitchFamily="2" charset="2"/>
              <a:buChar char="v"/>
            </a:pPr>
            <a:r>
              <a:rPr lang="fa-IR" sz="1800" b="1" dirty="0">
                <a:solidFill>
                  <a:schemeClr val="tx1"/>
                </a:solidFill>
                <a:cs typeface="B Nazanin" pitchFamily="2" charset="-78"/>
              </a:rPr>
              <a:t>بدست اوردن معیارهای سنجش، نظارت و کنترل نتایج در مقایسه با برنامه ها</a:t>
            </a:r>
            <a:endParaRPr lang="en-US" sz="1800" b="1" dirty="0">
              <a:solidFill>
                <a:schemeClr val="tx1"/>
              </a:solidFill>
              <a:cs typeface="B Nazanin" pitchFamily="2" charset="-78"/>
            </a:endParaRPr>
          </a:p>
          <a:p>
            <a:pPr algn="r" rtl="1"/>
            <a:endParaRPr lang="fa-IR" sz="2400" b="1" dirty="0">
              <a:solidFill>
                <a:schemeClr val="tx1"/>
              </a:solidFill>
              <a:cs typeface="B Nazanin" panose="00000400000000000000" pitchFamily="2" charset="-78"/>
            </a:endParaRPr>
          </a:p>
          <a:p>
            <a:pPr algn="r" rtl="1"/>
            <a:endParaRPr lang="en-US" sz="2400" b="1" dirty="0">
              <a:solidFill>
                <a:schemeClr val="tx1"/>
              </a:solidFill>
              <a:effectLst>
                <a:outerShdw blurRad="38100" dist="38100" dir="2700000" algn="tl">
                  <a:srgbClr val="000000">
                    <a:alpha val="43137"/>
                  </a:srgbClr>
                </a:outerShdw>
              </a:effectLst>
              <a:cs typeface="B Nazanin" panose="00000400000000000000" pitchFamily="2" charset="-78"/>
            </a:endParaRPr>
          </a:p>
        </p:txBody>
      </p:sp>
    </p:spTree>
    <p:extLst>
      <p:ext uri="{BB962C8B-B14F-4D97-AF65-F5344CB8AC3E}">
        <p14:creationId xmlns:p14="http://schemas.microsoft.com/office/powerpoint/2010/main" val="2966863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882E8-7E9F-466C-85F5-28EF22713178}"/>
              </a:ext>
            </a:extLst>
          </p:cNvPr>
          <p:cNvSpPr>
            <a:spLocks noGrp="1"/>
          </p:cNvSpPr>
          <p:nvPr>
            <p:ph idx="1"/>
          </p:nvPr>
        </p:nvSpPr>
        <p:spPr>
          <a:xfrm>
            <a:off x="609600" y="1676400"/>
            <a:ext cx="6347714" cy="3880773"/>
          </a:xfrm>
        </p:spPr>
        <p:txBody>
          <a:bodyPr>
            <a:normAutofit/>
          </a:bodyPr>
          <a:lstStyle/>
          <a:p>
            <a:pPr marL="0" indent="0" algn="ctr" rtl="1">
              <a:lnSpc>
                <a:spcPct val="150000"/>
              </a:lnSpc>
              <a:buNone/>
            </a:pPr>
            <a:r>
              <a:rPr lang="fa-IR" sz="2000" b="1" dirty="0">
                <a:solidFill>
                  <a:schemeClr val="tx1"/>
                </a:solidFill>
                <a:cs typeface="B Nazanin" pitchFamily="2" charset="-78"/>
              </a:rPr>
              <a:t>منظوراز اصول، لزوم رعایت قواعد و تشریفاتی است تا بودجه تنظیمی، وسیله دخل وخرج دولت(سازمان) شود.</a:t>
            </a:r>
            <a:endParaRPr lang="en-US" sz="2000" b="1" dirty="0">
              <a:solidFill>
                <a:schemeClr val="tx1"/>
              </a:solidFill>
              <a:cs typeface="B Nazanin" pitchFamily="2" charset="-78"/>
            </a:endParaRPr>
          </a:p>
          <a:p>
            <a:pPr marL="0" indent="0" algn="ctr" rtl="1">
              <a:lnSpc>
                <a:spcPct val="150000"/>
              </a:lnSpc>
              <a:buNone/>
            </a:pPr>
            <a:endParaRPr lang="en-US" sz="2000" b="1" dirty="0">
              <a:solidFill>
                <a:schemeClr val="tx1"/>
              </a:solidFill>
            </a:endParaRPr>
          </a:p>
        </p:txBody>
      </p:sp>
      <p:sp>
        <p:nvSpPr>
          <p:cNvPr id="4" name="Title 1">
            <a:extLst>
              <a:ext uri="{FF2B5EF4-FFF2-40B4-BE49-F238E27FC236}">
                <a16:creationId xmlns:a16="http://schemas.microsoft.com/office/drawing/2014/main" id="{3049D6C1-A5A3-49E9-AD00-69A5DCA3C66A}"/>
              </a:ext>
            </a:extLst>
          </p:cNvPr>
          <p:cNvSpPr>
            <a:spLocks noGrp="1"/>
          </p:cNvSpPr>
          <p:nvPr>
            <p:ph type="title"/>
          </p:nvPr>
        </p:nvSpPr>
        <p:spPr>
          <a:xfrm>
            <a:off x="609600" y="609600"/>
            <a:ext cx="6348413" cy="13208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تعریف اصول بودجه</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5" name="Slide Number Placeholder 5">
            <a:extLst>
              <a:ext uri="{FF2B5EF4-FFF2-40B4-BE49-F238E27FC236}">
                <a16:creationId xmlns:a16="http://schemas.microsoft.com/office/drawing/2014/main" id="{637F369D-D67E-4BA8-A441-08CB68FD5075}"/>
              </a:ext>
            </a:extLst>
          </p:cNvPr>
          <p:cNvSpPr>
            <a:spLocks noGrp="1"/>
          </p:cNvSpPr>
          <p:nvPr>
            <p:ph type="sldNum" sz="quarter" idx="12"/>
          </p:nvPr>
        </p:nvSpPr>
        <p:spPr>
          <a:xfrm>
            <a:off x="8438322" y="6341165"/>
            <a:ext cx="456316" cy="348560"/>
          </a:xfrm>
        </p:spPr>
        <p:txBody>
          <a:bodyPr/>
          <a:lstStyle/>
          <a:p>
            <a:r>
              <a:rPr lang="fa-IR" sz="1600" dirty="0">
                <a:solidFill>
                  <a:schemeClr val="tx1"/>
                </a:solidFill>
                <a:cs typeface="B Titr" panose="00000700000000000000" pitchFamily="2" charset="-78"/>
              </a:rPr>
              <a:t>15</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5107508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2146223843"/>
              </p:ext>
            </p:extLst>
          </p:nvPr>
        </p:nvGraphicFramePr>
        <p:xfrm>
          <a:off x="188843" y="610169"/>
          <a:ext cx="8766313" cy="56376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5">
            <a:extLst>
              <a:ext uri="{FF2B5EF4-FFF2-40B4-BE49-F238E27FC236}">
                <a16:creationId xmlns:a16="http://schemas.microsoft.com/office/drawing/2014/main" id="{4162EA89-1E2E-43F5-BE4A-5E287806F6A9}"/>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16</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27867775"/>
      </p:ext>
    </p:extLst>
  </p:cSld>
  <p:clrMapOvr>
    <a:masterClrMapping/>
  </p:clrMapOvr>
  <p:transition spd="slow">
    <p:blinds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CC1D6-0788-4600-8564-5ACA733DDF21}"/>
              </a:ext>
            </a:extLst>
          </p:cNvPr>
          <p:cNvSpPr>
            <a:spLocks noGrp="1"/>
          </p:cNvSpPr>
          <p:nvPr>
            <p:ph type="title"/>
          </p:nvPr>
        </p:nvSpPr>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اصل سالانه بودن بودجه</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83D7FF73-A45E-4A0C-A4E7-CD18FA2ADC7B}"/>
              </a:ext>
            </a:extLst>
          </p:cNvPr>
          <p:cNvSpPr>
            <a:spLocks noGrp="1"/>
          </p:cNvSpPr>
          <p:nvPr>
            <p:ph idx="1"/>
          </p:nvPr>
        </p:nvSpPr>
        <p:spPr>
          <a:xfrm>
            <a:off x="609599" y="1371600"/>
            <a:ext cx="6347714" cy="3880773"/>
          </a:xfrm>
        </p:spPr>
        <p:txBody>
          <a:bodyPr>
            <a:noAutofit/>
          </a:bodyPr>
          <a:lstStyle/>
          <a:p>
            <a:pPr marL="0" indent="0" algn="just" rtl="1">
              <a:lnSpc>
                <a:spcPct val="150000"/>
              </a:lnSpc>
              <a:buNone/>
              <a:defRPr/>
            </a:pPr>
            <a:r>
              <a:rPr lang="fa-IR" b="1" u="sng" dirty="0">
                <a:solidFill>
                  <a:schemeClr val="tx1"/>
                </a:solidFill>
                <a:cs typeface="B Nazanin" pitchFamily="2" charset="-78"/>
              </a:rPr>
              <a:t>بودجه پیش بینی یک سال درآمد و هزینه شهرداری است. یعنی منابع و مصارف شهرداری برای یک سال مالی پیش بینی و توسط شورای اسلامی شهر تصویب می شود.</a:t>
            </a:r>
          </a:p>
          <a:p>
            <a:pPr algn="just" rtl="1">
              <a:lnSpc>
                <a:spcPct val="150000"/>
              </a:lnSpc>
              <a:buFont typeface="Wingdings" panose="05000000000000000000" pitchFamily="2" charset="2"/>
              <a:buChar char="v"/>
            </a:pPr>
            <a:r>
              <a:rPr lang="fa-IR" b="1" dirty="0">
                <a:solidFill>
                  <a:schemeClr val="tx1"/>
                </a:solidFill>
                <a:cs typeface="B Nazanin" pitchFamily="2" charset="-78"/>
              </a:rPr>
              <a:t>ماده 23 قوانین شهرداری ها و دهیاری های کشور:</a:t>
            </a:r>
            <a:endParaRPr lang="en-US" b="1" dirty="0">
              <a:solidFill>
                <a:schemeClr val="tx1"/>
              </a:solidFill>
              <a:cs typeface="B Nazanin" pitchFamily="2" charset="-78"/>
            </a:endParaRPr>
          </a:p>
          <a:p>
            <a:pPr marL="0" indent="0" algn="just" rtl="1">
              <a:lnSpc>
                <a:spcPct val="150000"/>
              </a:lnSpc>
              <a:buNone/>
            </a:pPr>
            <a:r>
              <a:rPr lang="fa-IR" b="1" dirty="0">
                <a:solidFill>
                  <a:schemeClr val="tx1"/>
                </a:solidFill>
                <a:cs typeface="B Nazanin" pitchFamily="2" charset="-78"/>
              </a:rPr>
              <a:t>بودجه سالانه شهرداری عبارت است از یک برنامه جامع مالی که در آن کلیه خدمات و فعالیت ها و اقداماتی که باید در طی سال مالی انجام شود همراه با برآورد مبلغ و میزان مخارج و درآمدهای لازم برای تامین هزینه انجام آنها پیش بینی می شود و پس از تصویب شورای اسلامی شهر قابل اجراست.</a:t>
            </a:r>
            <a:endParaRPr lang="en-US" b="1" dirty="0">
              <a:solidFill>
                <a:schemeClr val="tx1"/>
              </a:solidFill>
              <a:cs typeface="B Nazanin" pitchFamily="2" charset="-78"/>
            </a:endParaRPr>
          </a:p>
          <a:p>
            <a:pPr marL="0" indent="0" algn="just" rtl="1">
              <a:lnSpc>
                <a:spcPct val="150000"/>
              </a:lnSpc>
              <a:buNone/>
              <a:defRPr/>
            </a:pPr>
            <a:endParaRPr lang="en-US" b="1" dirty="0">
              <a:solidFill>
                <a:schemeClr val="tx1"/>
              </a:solidFill>
              <a:cs typeface="B Nazanin" pitchFamily="2" charset="-78"/>
            </a:endParaRPr>
          </a:p>
          <a:p>
            <a:pPr marL="0" indent="0" algn="just" rtl="1">
              <a:lnSpc>
                <a:spcPct val="150000"/>
              </a:lnSpc>
              <a:buNone/>
            </a:pPr>
            <a:endParaRPr lang="en-US" b="1" dirty="0">
              <a:solidFill>
                <a:schemeClr val="tx1"/>
              </a:solidFill>
              <a:cs typeface="B Nazanin" pitchFamily="2" charset="-78"/>
            </a:endParaRPr>
          </a:p>
        </p:txBody>
      </p:sp>
      <p:sp>
        <p:nvSpPr>
          <p:cNvPr id="4" name="Slide Number Placeholder 5">
            <a:extLst>
              <a:ext uri="{FF2B5EF4-FFF2-40B4-BE49-F238E27FC236}">
                <a16:creationId xmlns:a16="http://schemas.microsoft.com/office/drawing/2014/main" id="{8FAEBC0A-F49D-4756-92CE-8DAFAF2B8BB6}"/>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17</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489299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725644-9C68-4E62-BA24-FE0E8985BC3F}"/>
              </a:ext>
            </a:extLst>
          </p:cNvPr>
          <p:cNvSpPr>
            <a:spLocks noGrp="1"/>
          </p:cNvSpPr>
          <p:nvPr>
            <p:ph idx="1"/>
          </p:nvPr>
        </p:nvSpPr>
        <p:spPr>
          <a:xfrm>
            <a:off x="609599" y="304800"/>
            <a:ext cx="6347714" cy="5943600"/>
          </a:xfrm>
        </p:spPr>
        <p:txBody>
          <a:bodyPr>
            <a:normAutofit/>
          </a:bodyPr>
          <a:lstStyle/>
          <a:p>
            <a:pPr algn="just" rtl="1">
              <a:lnSpc>
                <a:spcPct val="150000"/>
              </a:lnSpc>
              <a:buFont typeface="Wingdings" panose="05000000000000000000" pitchFamily="2" charset="2"/>
              <a:buChar char="v"/>
            </a:pPr>
            <a:r>
              <a:rPr lang="fa-IR" b="1" dirty="0">
                <a:solidFill>
                  <a:schemeClr val="tx1">
                    <a:lumMod val="95000"/>
                    <a:lumOff val="5000"/>
                  </a:schemeClr>
                </a:solidFill>
                <a:cs typeface="B Nazanin" pitchFamily="2" charset="-78"/>
              </a:rPr>
              <a:t>ماده 24 قوانین شهرداری ها و دهیاری های کشور:</a:t>
            </a:r>
            <a:endParaRPr lang="en-US" b="1" dirty="0">
              <a:solidFill>
                <a:schemeClr val="tx1">
                  <a:lumMod val="95000"/>
                  <a:lumOff val="5000"/>
                </a:schemeClr>
              </a:solidFill>
              <a:cs typeface="B Nazanin" pitchFamily="2" charset="-78"/>
            </a:endParaRPr>
          </a:p>
          <a:p>
            <a:pPr marL="222250" marR="180340" indent="0" algn="just" rtl="1">
              <a:lnSpc>
                <a:spcPct val="150000"/>
              </a:lnSpc>
              <a:buNone/>
            </a:pPr>
            <a:r>
              <a:rPr lang="fa-IR" b="1" dirty="0">
                <a:solidFill>
                  <a:schemeClr val="tx1">
                    <a:lumMod val="95000"/>
                    <a:lumOff val="5000"/>
                  </a:schemeClr>
                </a:solidFill>
                <a:latin typeface="Calibri"/>
                <a:ea typeface="Times New Roman"/>
                <a:cs typeface="B Nazanin" panose="00000400000000000000" pitchFamily="2" charset="-78"/>
              </a:rPr>
              <a:t> </a:t>
            </a:r>
            <a:r>
              <a:rPr lang="fa-IR" b="1" u="sng" dirty="0">
                <a:solidFill>
                  <a:schemeClr val="tx1">
                    <a:lumMod val="95000"/>
                    <a:lumOff val="5000"/>
                  </a:schemeClr>
                </a:solidFill>
                <a:latin typeface="Tahoma"/>
                <a:ea typeface="Times New Roman"/>
                <a:cs typeface="B Nazanin" panose="00000400000000000000" pitchFamily="2" charset="-78"/>
              </a:rPr>
              <a:t>دوره عمل بودجه هر سال تا 15 اردیبهشت ماه سال بعد خواهد بود </a:t>
            </a:r>
            <a:r>
              <a:rPr lang="fa-IR" b="1" dirty="0">
                <a:solidFill>
                  <a:schemeClr val="tx1">
                    <a:lumMod val="95000"/>
                    <a:lumOff val="5000"/>
                  </a:schemeClr>
                </a:solidFill>
                <a:latin typeface="Tahoma"/>
                <a:ea typeface="Times New Roman"/>
                <a:cs typeface="B Nazanin" panose="00000400000000000000" pitchFamily="2" charset="-78"/>
              </a:rPr>
              <a:t>و تعهداتی که تا آخر اسفند ماه هر سال تحقق یاقته باشد تا خاتمه دوره عمل بودجه از محل اعتبار مربوطه قابل پرداخت است .</a:t>
            </a:r>
            <a:endParaRPr lang="en-US" b="1" dirty="0">
              <a:solidFill>
                <a:schemeClr val="tx1">
                  <a:lumMod val="95000"/>
                  <a:lumOff val="5000"/>
                </a:schemeClr>
              </a:solidFill>
              <a:latin typeface="Calibri"/>
              <a:ea typeface="Calibri"/>
              <a:cs typeface="B Nazanin" panose="00000400000000000000" pitchFamily="2" charset="-78"/>
            </a:endParaRPr>
          </a:p>
          <a:p>
            <a:pPr algn="just" rtl="1">
              <a:lnSpc>
                <a:spcPct val="150000"/>
              </a:lnSpc>
              <a:buFont typeface="Wingdings" panose="05000000000000000000" pitchFamily="2" charset="2"/>
              <a:buChar char="v"/>
            </a:pPr>
            <a:r>
              <a:rPr lang="fa-IR" b="1" dirty="0">
                <a:solidFill>
                  <a:schemeClr val="tx1">
                    <a:lumMod val="95000"/>
                    <a:lumOff val="5000"/>
                  </a:schemeClr>
                </a:solidFill>
                <a:cs typeface="B Nazanin" pitchFamily="2" charset="-78"/>
              </a:rPr>
              <a:t> استثناء بر اصل سالانه بودجه:</a:t>
            </a:r>
          </a:p>
          <a:p>
            <a:pPr marL="0" indent="0" algn="just" rtl="1">
              <a:lnSpc>
                <a:spcPct val="150000"/>
              </a:lnSpc>
              <a:buNone/>
            </a:pPr>
            <a:r>
              <a:rPr lang="fa-IR" b="1" u="sng" dirty="0">
                <a:solidFill>
                  <a:schemeClr val="tx1">
                    <a:lumMod val="95000"/>
                    <a:lumOff val="5000"/>
                  </a:schemeClr>
                </a:solidFill>
                <a:cs typeface="B Nazanin" pitchFamily="2" charset="-78"/>
              </a:rPr>
              <a:t>بودجه یک یا چند دوازدهم:</a:t>
            </a:r>
          </a:p>
          <a:p>
            <a:pPr marL="0" indent="0" algn="just" rtl="1">
              <a:lnSpc>
                <a:spcPct val="150000"/>
              </a:lnSpc>
              <a:buNone/>
            </a:pPr>
            <a:r>
              <a:rPr lang="fa-IR" b="1" dirty="0">
                <a:solidFill>
                  <a:schemeClr val="tx1">
                    <a:lumMod val="95000"/>
                    <a:lumOff val="5000"/>
                  </a:schemeClr>
                </a:solidFill>
                <a:cs typeface="B Nazanin" pitchFamily="2" charset="-78"/>
              </a:rPr>
              <a:t>اگر </a:t>
            </a:r>
            <a:r>
              <a:rPr lang="fa-IR" b="1" u="sng" dirty="0">
                <a:solidFill>
                  <a:schemeClr val="tx1">
                    <a:lumMod val="95000"/>
                    <a:lumOff val="5000"/>
                  </a:schemeClr>
                </a:solidFill>
                <a:cs typeface="B Nazanin" pitchFamily="2" charset="-78"/>
              </a:rPr>
              <a:t>شهرداری در پایان سال، بودجه سال اینده را نتواند تنظیم کند </a:t>
            </a:r>
            <a:r>
              <a:rPr lang="fa-IR" b="1" dirty="0">
                <a:solidFill>
                  <a:schemeClr val="tx1">
                    <a:lumMod val="95000"/>
                    <a:lumOff val="5000"/>
                  </a:schemeClr>
                </a:solidFill>
                <a:cs typeface="B Nazanin" pitchFamily="2" charset="-78"/>
              </a:rPr>
              <a:t>یا شورای شهر، بررسی و تصویب بودجه را به تعویق بیاندازد. به عنوان مثال به صورت یک دوازدهم برای یک ماه شهرداری از شورا تقاضای اعتبار کند و </a:t>
            </a:r>
            <a:r>
              <a:rPr lang="fa-IR" b="1" u="sng" dirty="0">
                <a:solidFill>
                  <a:schemeClr val="tx1">
                    <a:lumMod val="95000"/>
                    <a:lumOff val="5000"/>
                  </a:schemeClr>
                </a:solidFill>
                <a:cs typeface="B Nazanin" pitchFamily="2" charset="-78"/>
              </a:rPr>
              <a:t>اعتبار تقاضا شده از شورا به مأخذ تقسیم اعتبارات بودجه سال قبل به دوازده ماه خواهد بود.  </a:t>
            </a:r>
          </a:p>
          <a:p>
            <a:pPr marL="0" indent="0" algn="just" rtl="1">
              <a:buNone/>
            </a:pPr>
            <a:endParaRPr lang="fa-IR" b="1" dirty="0">
              <a:solidFill>
                <a:schemeClr val="tx1">
                  <a:lumMod val="95000"/>
                  <a:lumOff val="5000"/>
                </a:schemeClr>
              </a:solidFill>
              <a:cs typeface="B Nazanin" pitchFamily="2" charset="-78"/>
            </a:endParaRPr>
          </a:p>
          <a:p>
            <a:pPr marL="0" indent="0" algn="just" rtl="1">
              <a:buNone/>
            </a:pPr>
            <a:endParaRPr lang="en-US" dirty="0">
              <a:solidFill>
                <a:schemeClr val="tx1">
                  <a:lumMod val="95000"/>
                  <a:lumOff val="5000"/>
                </a:schemeClr>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CE6887C6-4544-48BE-B96E-FEC97CF75940}"/>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18</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690757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44586-101F-47A0-A74C-A52B097EF048}"/>
              </a:ext>
            </a:extLst>
          </p:cNvPr>
          <p:cNvSpPr>
            <a:spLocks noGrp="1"/>
          </p:cNvSpPr>
          <p:nvPr>
            <p:ph type="title"/>
          </p:nvPr>
        </p:nvSpPr>
        <p:spPr>
          <a:xfrm>
            <a:off x="609599" y="609600"/>
            <a:ext cx="6347713" cy="6858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منابع</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B1F51534-9DFC-4694-973B-3225DE2B68D8}"/>
              </a:ext>
            </a:extLst>
          </p:cNvPr>
          <p:cNvSpPr>
            <a:spLocks noGrp="1"/>
          </p:cNvSpPr>
          <p:nvPr>
            <p:ph idx="1"/>
          </p:nvPr>
        </p:nvSpPr>
        <p:spPr>
          <a:xfrm>
            <a:off x="838200" y="1453227"/>
            <a:ext cx="6347714" cy="3880773"/>
          </a:xfrm>
        </p:spPr>
        <p:txBody>
          <a:bodyPr/>
          <a:lstStyle/>
          <a:p>
            <a:pPr algn="just" rtl="1">
              <a:buFont typeface="Wingdings" panose="05000000000000000000" pitchFamily="2" charset="2"/>
              <a:buChar char="v"/>
            </a:pPr>
            <a:r>
              <a:rPr lang="fa-IR" b="1" dirty="0">
                <a:solidFill>
                  <a:schemeClr val="tx1">
                    <a:lumMod val="95000"/>
                    <a:lumOff val="5000"/>
                  </a:schemeClr>
                </a:solidFill>
                <a:cs typeface="B Nazanin" panose="00000400000000000000" pitchFamily="2" charset="-78"/>
                <a:hlinkClick r:id="rId2" action="ppaction://hlinkfile">
                  <a:extLst>
                    <a:ext uri="{A12FA001-AC4F-418D-AE19-62706E023703}">
                      <ahyp:hlinkClr xmlns:ahyp="http://schemas.microsoft.com/office/drawing/2018/hyperlinkcolor" val="tx"/>
                    </a:ext>
                  </a:extLst>
                </a:hlinkClick>
              </a:rPr>
              <a:t>دستورالعمل طرز تهیه و تدوین، اجرا و تفریغ بودجه شهرداری، سازمان های وابسته و شرکت های تابعه</a:t>
            </a:r>
            <a:endParaRPr lang="fa-IR" b="1" dirty="0">
              <a:solidFill>
                <a:schemeClr val="tx1">
                  <a:lumMod val="95000"/>
                  <a:lumOff val="5000"/>
                </a:schemeClr>
              </a:solidFill>
              <a:cs typeface="B Nazanin" panose="00000400000000000000" pitchFamily="2" charset="-78"/>
            </a:endParaRPr>
          </a:p>
          <a:p>
            <a:pPr algn="just" rtl="1">
              <a:buFont typeface="Wingdings" panose="05000000000000000000" pitchFamily="2" charset="2"/>
              <a:buChar char="v"/>
            </a:pPr>
            <a:r>
              <a:rPr lang="fa-IR" b="1" dirty="0">
                <a:solidFill>
                  <a:schemeClr val="tx1">
                    <a:lumMod val="95000"/>
                    <a:lumOff val="5000"/>
                  </a:schemeClr>
                </a:solidFill>
                <a:cs typeface="B Nazanin" panose="00000400000000000000" pitchFamily="2" charset="-78"/>
                <a:hlinkClick r:id="rId3" action="ppaction://hlinkfile">
                  <a:extLst>
                    <a:ext uri="{A12FA001-AC4F-418D-AE19-62706E023703}">
                      <ahyp:hlinkClr xmlns:ahyp="http://schemas.microsoft.com/office/drawing/2018/hyperlinkcolor" val="tx"/>
                    </a:ext>
                  </a:extLst>
                </a:hlinkClick>
              </a:rPr>
              <a:t>بودجه و بودجه ریزی در شهرداری ها، حمیدرضا پارسی، انتشارات شهرداری ها و دهیاری های کشور، 1399</a:t>
            </a:r>
            <a:endParaRPr lang="fa-IR" b="1" dirty="0">
              <a:solidFill>
                <a:schemeClr val="tx1">
                  <a:lumMod val="95000"/>
                  <a:lumOff val="5000"/>
                </a:schemeClr>
              </a:solidFill>
              <a:cs typeface="B Nazanin" panose="00000400000000000000" pitchFamily="2" charset="-78"/>
            </a:endParaRPr>
          </a:p>
          <a:p>
            <a:pPr algn="just" rtl="1">
              <a:buFont typeface="Wingdings" panose="05000000000000000000" pitchFamily="2" charset="2"/>
              <a:buChar char="v"/>
            </a:pPr>
            <a:r>
              <a:rPr lang="fa-IR" b="1" dirty="0">
                <a:solidFill>
                  <a:schemeClr val="tx1">
                    <a:lumMod val="95000"/>
                    <a:lumOff val="5000"/>
                  </a:schemeClr>
                </a:solidFill>
                <a:cs typeface="B Nazanin" panose="00000400000000000000" pitchFamily="2" charset="-78"/>
                <a:hlinkClick r:id="rId4" action="ppaction://hlinkfile">
                  <a:extLst>
                    <a:ext uri="{A12FA001-AC4F-418D-AE19-62706E023703}">
                      <ahyp:hlinkClr xmlns:ahyp="http://schemas.microsoft.com/office/drawing/2018/hyperlinkcolor" val="tx"/>
                    </a:ext>
                  </a:extLst>
                </a:hlinkClick>
              </a:rPr>
              <a:t>بخشنامه بودجه شهرداری های کشور، سازمان دهیاری ها و شهرداری های کشور، آذر ماه 1402</a:t>
            </a:r>
            <a:endParaRPr lang="en-US" b="1" dirty="0">
              <a:solidFill>
                <a:schemeClr val="tx1">
                  <a:lumMod val="95000"/>
                  <a:lumOff val="5000"/>
                </a:schemeClr>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687A182B-E130-4231-8A23-589F0DA2F44A}"/>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1</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046676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B8F21-BCB9-4446-B672-8C4E1D35C934}"/>
              </a:ext>
            </a:extLst>
          </p:cNvPr>
          <p:cNvSpPr>
            <a:spLocks noGrp="1"/>
          </p:cNvSpPr>
          <p:nvPr>
            <p:ph type="title"/>
          </p:nvPr>
        </p:nvSpPr>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اصل جامعیت </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62CDF388-8787-4628-9BE1-605B567EFCD1}"/>
              </a:ext>
            </a:extLst>
          </p:cNvPr>
          <p:cNvSpPr>
            <a:spLocks noGrp="1"/>
          </p:cNvSpPr>
          <p:nvPr>
            <p:ph idx="1"/>
          </p:nvPr>
        </p:nvSpPr>
        <p:spPr>
          <a:xfrm>
            <a:off x="685800" y="1488614"/>
            <a:ext cx="6347714" cy="619586"/>
          </a:xfrm>
        </p:spPr>
        <p:txBody>
          <a:bodyPr>
            <a:normAutofit/>
          </a:bodyPr>
          <a:lstStyle/>
          <a:p>
            <a:pPr marL="0" indent="0" algn="r" rtl="1">
              <a:buNone/>
            </a:pPr>
            <a:r>
              <a:rPr lang="fa-IR" b="1" dirty="0">
                <a:solidFill>
                  <a:schemeClr val="tx1"/>
                </a:solidFill>
                <a:cs typeface="B Nazanin" panose="00000400000000000000" pitchFamily="2" charset="-78"/>
              </a:rPr>
              <a:t>تضمین صراحت و دقت شهرداری در تنظیم و اجرای بو دجه است.</a:t>
            </a:r>
            <a:endParaRPr lang="en-US" b="1" dirty="0">
              <a:solidFill>
                <a:schemeClr val="tx1"/>
              </a:solidFill>
              <a:cs typeface="B Nazanin" panose="00000400000000000000" pitchFamily="2" charset="-78"/>
            </a:endParaRPr>
          </a:p>
          <a:p>
            <a:pPr marL="0" indent="0" algn="r" rtl="1">
              <a:buNone/>
            </a:pPr>
            <a:endParaRPr lang="en-US" b="1" dirty="0">
              <a:solidFill>
                <a:schemeClr val="tx1"/>
              </a:solidFill>
              <a:cs typeface="B Nazanin" panose="00000400000000000000" pitchFamily="2" charset="-78"/>
            </a:endParaRPr>
          </a:p>
        </p:txBody>
      </p:sp>
      <p:sp>
        <p:nvSpPr>
          <p:cNvPr id="4" name="Title 1">
            <a:extLst>
              <a:ext uri="{FF2B5EF4-FFF2-40B4-BE49-F238E27FC236}">
                <a16:creationId xmlns:a16="http://schemas.microsoft.com/office/drawing/2014/main" id="{7703294E-E470-4F0D-870B-3A5AD81E1593}"/>
              </a:ext>
            </a:extLst>
          </p:cNvPr>
          <p:cNvSpPr txBox="1">
            <a:spLocks/>
          </p:cNvSpPr>
          <p:nvPr/>
        </p:nvSpPr>
        <p:spPr>
          <a:xfrm>
            <a:off x="685800" y="2108199"/>
            <a:ext cx="6347713"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اصل وحدت</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5" name="Content Placeholder 2">
            <a:extLst>
              <a:ext uri="{FF2B5EF4-FFF2-40B4-BE49-F238E27FC236}">
                <a16:creationId xmlns:a16="http://schemas.microsoft.com/office/drawing/2014/main" id="{589EDC19-F272-4C8D-BFD8-54C22AA8308F}"/>
              </a:ext>
            </a:extLst>
          </p:cNvPr>
          <p:cNvSpPr txBox="1">
            <a:spLocks/>
          </p:cNvSpPr>
          <p:nvPr/>
        </p:nvSpPr>
        <p:spPr>
          <a:xfrm>
            <a:off x="699051" y="2843648"/>
            <a:ext cx="6347714" cy="1728351"/>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rtl="1">
              <a:lnSpc>
                <a:spcPct val="150000"/>
              </a:lnSpc>
              <a:buNone/>
            </a:pPr>
            <a:r>
              <a:rPr lang="fa-IR" b="1" u="sng" dirty="0">
                <a:solidFill>
                  <a:schemeClr val="tx1"/>
                </a:solidFill>
                <a:cs typeface="B Nazanin" pitchFamily="2" charset="-78"/>
              </a:rPr>
              <a:t>تمام برنامه ها، فعالیت ها </a:t>
            </a:r>
            <a:r>
              <a:rPr lang="fa-IR" b="1" dirty="0">
                <a:solidFill>
                  <a:schemeClr val="tx1"/>
                </a:solidFill>
                <a:cs typeface="B Nazanin" pitchFamily="2" charset="-78"/>
              </a:rPr>
              <a:t>و طرح های دولت(شهرداری) و نیز </a:t>
            </a:r>
            <a:r>
              <a:rPr lang="fa-IR" b="1" u="sng" dirty="0">
                <a:solidFill>
                  <a:schemeClr val="tx1"/>
                </a:solidFill>
                <a:cs typeface="B Nazanin" pitchFamily="2" charset="-78"/>
              </a:rPr>
              <a:t>تمام درآمدها و هزینه های آن باید در یکجا نوشته شود </a:t>
            </a:r>
            <a:r>
              <a:rPr lang="fa-IR" b="1" dirty="0">
                <a:solidFill>
                  <a:schemeClr val="tx1"/>
                </a:solidFill>
                <a:cs typeface="B Nazanin" pitchFamily="2" charset="-78"/>
              </a:rPr>
              <a:t>و برای رسیدگی و تصویب و آگاهی همگان ارائه گردد.</a:t>
            </a:r>
            <a:endParaRPr lang="en-US" b="1" dirty="0">
              <a:solidFill>
                <a:schemeClr val="tx1"/>
              </a:solidFill>
              <a:cs typeface="B Nazanin" pitchFamily="2" charset="-78"/>
            </a:endParaRPr>
          </a:p>
        </p:txBody>
      </p:sp>
      <p:sp>
        <p:nvSpPr>
          <p:cNvPr id="6" name="Slide Number Placeholder 5">
            <a:extLst>
              <a:ext uri="{FF2B5EF4-FFF2-40B4-BE49-F238E27FC236}">
                <a16:creationId xmlns:a16="http://schemas.microsoft.com/office/drawing/2014/main" id="{3B3BB222-670F-4C31-959F-E5F4289484B7}"/>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19</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485234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E89D8C-14C0-401B-B533-069C93DADD4F}"/>
              </a:ext>
            </a:extLst>
          </p:cNvPr>
          <p:cNvSpPr>
            <a:spLocks noGrp="1"/>
          </p:cNvSpPr>
          <p:nvPr>
            <p:ph idx="1"/>
          </p:nvPr>
        </p:nvSpPr>
        <p:spPr>
          <a:xfrm>
            <a:off x="762000" y="1219200"/>
            <a:ext cx="6347714" cy="3880773"/>
          </a:xfrm>
        </p:spPr>
        <p:txBody>
          <a:bodyPr>
            <a:noAutofit/>
          </a:bodyPr>
          <a:lstStyle/>
          <a:p>
            <a:pPr marL="0" indent="0" algn="just" rtl="1">
              <a:lnSpc>
                <a:spcPct val="150000"/>
              </a:lnSpc>
              <a:buNone/>
              <a:defRPr/>
            </a:pPr>
            <a:r>
              <a:rPr lang="fa-IR" sz="2000" b="1" dirty="0">
                <a:solidFill>
                  <a:schemeClr val="tx1"/>
                </a:solidFill>
                <a:cs typeface="B Nazanin" pitchFamily="2" charset="-78"/>
              </a:rPr>
              <a:t>تهیه بودجه با ریز و تفصیل طرفین حساب است. این اصل ملزم می دارد که </a:t>
            </a:r>
            <a:r>
              <a:rPr lang="fa-IR" sz="2000" b="1" u="sng" dirty="0">
                <a:solidFill>
                  <a:schemeClr val="tx1"/>
                </a:solidFill>
                <a:cs typeface="B Nazanin" pitchFamily="2" charset="-78"/>
              </a:rPr>
              <a:t>هزینه های اجرای رابه صورت تفصیل در چارچوب برنامه ها، مواد و هزینه و تفکیک هزینه های جاری و عمرانی مشخص کند.</a:t>
            </a:r>
          </a:p>
          <a:p>
            <a:pPr algn="just" rtl="1">
              <a:lnSpc>
                <a:spcPct val="150000"/>
              </a:lnSpc>
              <a:buFont typeface="Wingdings" panose="05000000000000000000" pitchFamily="2" charset="2"/>
              <a:buChar char="v"/>
            </a:pPr>
            <a:r>
              <a:rPr lang="fa-IR" sz="2000" b="1" dirty="0">
                <a:solidFill>
                  <a:schemeClr val="tx1"/>
                </a:solidFill>
                <a:cs typeface="B Nazanin" pitchFamily="2" charset="-78"/>
              </a:rPr>
              <a:t>ماده 25 قوانین شهرداری ها و دهیاری های کشور:</a:t>
            </a:r>
            <a:endParaRPr lang="en-US" sz="2000" b="1" dirty="0">
              <a:solidFill>
                <a:schemeClr val="tx1"/>
              </a:solidFill>
              <a:cs typeface="B Nazanin" pitchFamily="2" charset="-78"/>
            </a:endParaRPr>
          </a:p>
          <a:p>
            <a:pPr marL="0" indent="0" algn="just" rtl="1">
              <a:lnSpc>
                <a:spcPct val="150000"/>
              </a:lnSpc>
              <a:buNone/>
            </a:pPr>
            <a:r>
              <a:rPr lang="fa-IR" sz="2000" b="1" dirty="0">
                <a:solidFill>
                  <a:schemeClr val="tx1"/>
                </a:solidFill>
                <a:cs typeface="B Nazanin" pitchFamily="2" charset="-78"/>
              </a:rPr>
              <a:t>بودجه شهرداری ها باید بر اساس برنامه ها و وظایف و فعالیت های مختلف و هزینه هریک از آنها تنظیم گردد. طرز تنظیم برنامه و تفریغ بودجه و نحوه تفکیک وظایف و فعالیت ها و انطباق بودجه با برنامه و همچنین طرز برآورد درآمد و هزینه به موجب دستورالعملی خواهد بود که بوسیله وزارت کشور (سازمان شهرداری ها) تصویب و ابلاغ خواهد شد .</a:t>
            </a:r>
            <a:endParaRPr lang="en-US" sz="2000" b="1" dirty="0">
              <a:solidFill>
                <a:schemeClr val="tx1"/>
              </a:solidFill>
              <a:cs typeface="B Nazanin" pitchFamily="2" charset="-78"/>
            </a:endParaRPr>
          </a:p>
          <a:p>
            <a:pPr marL="0" indent="0" algn="just" rtl="1">
              <a:lnSpc>
                <a:spcPct val="150000"/>
              </a:lnSpc>
              <a:buNone/>
              <a:defRPr/>
            </a:pPr>
            <a:endParaRPr lang="fa-IR" sz="2000" b="1" dirty="0">
              <a:solidFill>
                <a:schemeClr val="tx1"/>
              </a:solidFill>
              <a:cs typeface="B Nazanin" pitchFamily="2" charset="-78"/>
            </a:endParaRPr>
          </a:p>
          <a:p>
            <a:pPr marL="0" indent="0" algn="just" rtl="1">
              <a:lnSpc>
                <a:spcPct val="150000"/>
              </a:lnSpc>
              <a:buNone/>
            </a:pPr>
            <a:endParaRPr lang="en-US" sz="2000" b="1" dirty="0">
              <a:solidFill>
                <a:schemeClr val="tx1"/>
              </a:solidFill>
              <a:cs typeface="B Nazanin" panose="00000400000000000000" pitchFamily="2" charset="-78"/>
            </a:endParaRPr>
          </a:p>
        </p:txBody>
      </p:sp>
      <p:sp>
        <p:nvSpPr>
          <p:cNvPr id="4" name="Title 1">
            <a:extLst>
              <a:ext uri="{FF2B5EF4-FFF2-40B4-BE49-F238E27FC236}">
                <a16:creationId xmlns:a16="http://schemas.microsoft.com/office/drawing/2014/main" id="{7D1BC0B1-A74B-4BE8-9F88-D7562E3292B2}"/>
              </a:ext>
            </a:extLst>
          </p:cNvPr>
          <p:cNvSpPr>
            <a:spLocks noGrp="1"/>
          </p:cNvSpPr>
          <p:nvPr>
            <p:ph type="title"/>
          </p:nvPr>
        </p:nvSpPr>
        <p:spPr>
          <a:xfrm>
            <a:off x="609599" y="457200"/>
            <a:ext cx="6348413" cy="7620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اصل شاملیت یا تفصیلی بودن</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5" name="Slide Number Placeholder 5">
            <a:extLst>
              <a:ext uri="{FF2B5EF4-FFF2-40B4-BE49-F238E27FC236}">
                <a16:creationId xmlns:a16="http://schemas.microsoft.com/office/drawing/2014/main" id="{546F0B18-EEA4-43DA-AF02-C31118303860}"/>
              </a:ext>
            </a:extLst>
          </p:cNvPr>
          <p:cNvSpPr txBox="1">
            <a:spLocks/>
          </p:cNvSpPr>
          <p:nvPr/>
        </p:nvSpPr>
        <p:spPr>
          <a:xfrm>
            <a:off x="8438322" y="6357040"/>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20</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556803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15066C-0CFB-44F8-BD5D-03FE50F209F6}"/>
              </a:ext>
            </a:extLst>
          </p:cNvPr>
          <p:cNvSpPr>
            <a:spLocks noGrp="1"/>
          </p:cNvSpPr>
          <p:nvPr>
            <p:ph idx="1"/>
          </p:nvPr>
        </p:nvSpPr>
        <p:spPr>
          <a:xfrm>
            <a:off x="762000" y="1676400"/>
            <a:ext cx="6347714" cy="3880773"/>
          </a:xfrm>
        </p:spPr>
        <p:txBody>
          <a:bodyPr>
            <a:normAutofit/>
          </a:bodyPr>
          <a:lstStyle/>
          <a:p>
            <a:pPr algn="just" rtl="1">
              <a:lnSpc>
                <a:spcPct val="150000"/>
              </a:lnSpc>
              <a:buFont typeface="Wingdings" panose="05000000000000000000" pitchFamily="2" charset="2"/>
              <a:buChar char="v"/>
              <a:defRPr/>
            </a:pPr>
            <a:r>
              <a:rPr lang="fa-IR" sz="2000" b="1" dirty="0">
                <a:solidFill>
                  <a:schemeClr val="tx1"/>
                </a:solidFill>
                <a:cs typeface="B Nazanin" pitchFamily="2" charset="-78"/>
              </a:rPr>
              <a:t>اصل تخصیص: بودجه باید به همان صورت که تعیین شده و مجوز صادر شده مصرف شود.</a:t>
            </a:r>
          </a:p>
          <a:p>
            <a:pPr algn="just" rtl="1">
              <a:lnSpc>
                <a:spcPct val="150000"/>
              </a:lnSpc>
              <a:buFont typeface="Wingdings" panose="05000000000000000000" pitchFamily="2" charset="2"/>
              <a:buChar char="v"/>
              <a:defRPr/>
            </a:pPr>
            <a:r>
              <a:rPr lang="fa-IR" sz="2000" b="1" dirty="0">
                <a:solidFill>
                  <a:schemeClr val="tx1"/>
                </a:solidFill>
                <a:cs typeface="B Nazanin" pitchFamily="2" charset="-78"/>
              </a:rPr>
              <a:t>اصل عدم تخصیص: هیچ درآمد اختصاصی نباید برای هزینه خاصی تخصیص داده شود وهیچ هزینه ای نباید از درآمد بخصوصی تأمین شود.</a:t>
            </a:r>
            <a:endParaRPr lang="en-US" sz="2000" b="1" dirty="0">
              <a:solidFill>
                <a:schemeClr val="tx1"/>
              </a:solidFill>
              <a:cs typeface="B Nazanin" pitchFamily="2" charset="-78"/>
            </a:endParaRPr>
          </a:p>
          <a:p>
            <a:pPr marL="0" indent="0" algn="r" rtl="1">
              <a:lnSpc>
                <a:spcPct val="150000"/>
              </a:lnSpc>
              <a:buNone/>
            </a:pPr>
            <a:endParaRPr lang="en-US" sz="2000" b="1" dirty="0">
              <a:solidFill>
                <a:schemeClr val="tx1"/>
              </a:solidFill>
            </a:endParaRPr>
          </a:p>
        </p:txBody>
      </p:sp>
      <p:sp>
        <p:nvSpPr>
          <p:cNvPr id="4" name="Title 1">
            <a:extLst>
              <a:ext uri="{FF2B5EF4-FFF2-40B4-BE49-F238E27FC236}">
                <a16:creationId xmlns:a16="http://schemas.microsoft.com/office/drawing/2014/main" id="{3AD17FF8-96A4-44BD-839C-27D52D6ADE2F}"/>
              </a:ext>
            </a:extLst>
          </p:cNvPr>
          <p:cNvSpPr>
            <a:spLocks noGrp="1"/>
          </p:cNvSpPr>
          <p:nvPr>
            <p:ph type="title"/>
          </p:nvPr>
        </p:nvSpPr>
        <p:spPr>
          <a:xfrm>
            <a:off x="609600" y="609600"/>
            <a:ext cx="6348413" cy="13208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اصل تخصیص و عدم تخصیص </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5" name="Slide Number Placeholder 5">
            <a:extLst>
              <a:ext uri="{FF2B5EF4-FFF2-40B4-BE49-F238E27FC236}">
                <a16:creationId xmlns:a16="http://schemas.microsoft.com/office/drawing/2014/main" id="{0179A1DB-B045-49E4-847C-CE0DF4B447DC}"/>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21</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423011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0EDD-3D53-4EFD-993F-389DC82F3E19}"/>
              </a:ext>
            </a:extLst>
          </p:cNvPr>
          <p:cNvSpPr>
            <a:spLocks noGrp="1"/>
          </p:cNvSpPr>
          <p:nvPr>
            <p:ph type="title"/>
          </p:nvPr>
        </p:nvSpPr>
        <p:spPr>
          <a:xfrm>
            <a:off x="457200" y="381000"/>
            <a:ext cx="6347713" cy="1320800"/>
          </a:xfrm>
        </p:spPr>
        <p:txBody>
          <a:bodyPr>
            <a:noAutofit/>
          </a:bodyPr>
          <a:lstStyle/>
          <a:p>
            <a:pPr algn="r" rtl="1">
              <a:lnSpc>
                <a:spcPct val="150000"/>
              </a:lnSpc>
            </a:pPr>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اصل انعطاف پذیری بودجه</a:t>
            </a:r>
            <a:br>
              <a:rPr lang="fa-IR" sz="2800" dirty="0"/>
            </a:br>
            <a:r>
              <a:rPr lang="fa-IR"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(استثنائی بر اصل تخصیص و عدم تخصیص) </a:t>
            </a:r>
            <a:endParaRPr lang="en-US"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FFBB4C47-DDD4-4F77-ADCB-0DB0C74E7E3C}"/>
              </a:ext>
            </a:extLst>
          </p:cNvPr>
          <p:cNvSpPr>
            <a:spLocks noGrp="1"/>
          </p:cNvSpPr>
          <p:nvPr>
            <p:ph idx="1"/>
          </p:nvPr>
        </p:nvSpPr>
        <p:spPr>
          <a:xfrm>
            <a:off x="609600" y="1981200"/>
            <a:ext cx="6347714" cy="3880773"/>
          </a:xfrm>
        </p:spPr>
        <p:txBody>
          <a:bodyPr>
            <a:noAutofit/>
          </a:bodyPr>
          <a:lstStyle/>
          <a:p>
            <a:pPr marL="0" indent="0" algn="just" rtl="1">
              <a:lnSpc>
                <a:spcPct val="150000"/>
              </a:lnSpc>
              <a:buNone/>
            </a:pPr>
            <a:r>
              <a:rPr lang="fa-IR" sz="2000" b="1" dirty="0">
                <a:solidFill>
                  <a:schemeClr val="tx1"/>
                </a:solidFill>
                <a:cs typeface="B Nazanin" pitchFamily="2" charset="-78"/>
              </a:rPr>
              <a:t>در زبان مالی به معنای اصلاح بودجه است و عبارت است </a:t>
            </a:r>
            <a:r>
              <a:rPr lang="fa-IR" sz="2000" b="1" u="sng" dirty="0">
                <a:solidFill>
                  <a:schemeClr val="tx1"/>
                </a:solidFill>
                <a:cs typeface="B Nazanin" pitchFamily="2" charset="-78"/>
              </a:rPr>
              <a:t>از تغییر و جابجایی در ارقام هزینه ها و برنامه های دستگاه اجرایی بدون آنکه در مجموع اعتبارات مصوب تغییری حاصل شود.</a:t>
            </a:r>
          </a:p>
          <a:p>
            <a:pPr algn="just" rtl="1">
              <a:lnSpc>
                <a:spcPct val="150000"/>
              </a:lnSpc>
              <a:buFont typeface="Wingdings" panose="05000000000000000000" pitchFamily="2" charset="2"/>
              <a:buChar char="v"/>
            </a:pPr>
            <a:r>
              <a:rPr lang="fa-IR" sz="2000" b="1" dirty="0">
                <a:solidFill>
                  <a:schemeClr val="tx1"/>
                </a:solidFill>
                <a:cs typeface="B Nazanin" pitchFamily="2" charset="-78"/>
              </a:rPr>
              <a:t>ماده  28 قانون شهرداری ها:</a:t>
            </a:r>
          </a:p>
          <a:p>
            <a:pPr marL="0" indent="0" algn="just" rtl="1">
              <a:lnSpc>
                <a:spcPct val="150000"/>
              </a:lnSpc>
              <a:buNone/>
            </a:pPr>
            <a:r>
              <a:rPr lang="fa-IR" sz="2000" b="1" dirty="0">
                <a:solidFill>
                  <a:schemeClr val="tx1"/>
                </a:solidFill>
                <a:cs typeface="B Nazanin" pitchFamily="2" charset="-78"/>
              </a:rPr>
              <a:t>شهردار می تواند اعتبارات مصوب در بودجه برای هر یک از موارد هزینه یا فعالیت های داخل در یک وظیفه را تا 10 درصد تقلیل یا افزایش دهد به نحوی که از اعتبارات کلی مصوب برای آن وظیفه تجاوز نکند.</a:t>
            </a:r>
            <a:endParaRPr lang="en-US" sz="2000" b="1" dirty="0">
              <a:solidFill>
                <a:schemeClr val="tx1"/>
              </a:solidFill>
              <a:cs typeface="B Nazanin" pitchFamily="2" charset="-78"/>
            </a:endParaRPr>
          </a:p>
          <a:p>
            <a:pPr marL="0" indent="0" algn="just" rtl="1">
              <a:lnSpc>
                <a:spcPct val="150000"/>
              </a:lnSpc>
              <a:buNone/>
            </a:pPr>
            <a:endParaRPr lang="en-US" sz="2000" b="1" dirty="0">
              <a:solidFill>
                <a:schemeClr val="tx1"/>
              </a:solidFill>
              <a:cs typeface="B Nazanin" pitchFamily="2" charset="-78"/>
            </a:endParaRPr>
          </a:p>
          <a:p>
            <a:pPr marL="0" indent="0" algn="just" rtl="1">
              <a:lnSpc>
                <a:spcPct val="150000"/>
              </a:lnSpc>
              <a:buNone/>
            </a:pPr>
            <a:endParaRPr lang="en-US" sz="2000" b="1" dirty="0">
              <a:solidFill>
                <a:schemeClr val="tx1"/>
              </a:solidFill>
              <a:cs typeface="B Nazanin" pitchFamily="2" charset="-78"/>
            </a:endParaRPr>
          </a:p>
        </p:txBody>
      </p:sp>
      <p:sp>
        <p:nvSpPr>
          <p:cNvPr id="4" name="Slide Number Placeholder 5">
            <a:extLst>
              <a:ext uri="{FF2B5EF4-FFF2-40B4-BE49-F238E27FC236}">
                <a16:creationId xmlns:a16="http://schemas.microsoft.com/office/drawing/2014/main" id="{EFD26219-7DBA-4AD5-B868-5C740A0A0648}"/>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22</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4623765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9E9D1-CA00-4C91-87EA-A909CCB9B19B}"/>
              </a:ext>
            </a:extLst>
          </p:cNvPr>
          <p:cNvSpPr>
            <a:spLocks noGrp="1"/>
          </p:cNvSpPr>
          <p:nvPr>
            <p:ph type="title"/>
          </p:nvPr>
        </p:nvSpPr>
        <p:spPr/>
        <p:txBody>
          <a:bodyPr>
            <a:normAutofit/>
          </a:bodyPr>
          <a:lstStyle/>
          <a:p>
            <a:pPr algn="r" rtl="1"/>
            <a:r>
              <a:rPr lang="fa-IR"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اصل تخمینی بودن درآمدها</a:t>
            </a:r>
            <a:endParaRPr lang="en-US"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B9AA0C37-AB36-4019-B852-D5A89992EFC8}"/>
              </a:ext>
            </a:extLst>
          </p:cNvPr>
          <p:cNvSpPr>
            <a:spLocks noGrp="1"/>
          </p:cNvSpPr>
          <p:nvPr>
            <p:ph idx="1"/>
          </p:nvPr>
        </p:nvSpPr>
        <p:spPr>
          <a:xfrm>
            <a:off x="609599" y="1238484"/>
            <a:ext cx="6347714" cy="1489301"/>
          </a:xfrm>
        </p:spPr>
        <p:txBody>
          <a:bodyPr>
            <a:normAutofit/>
          </a:bodyPr>
          <a:lstStyle/>
          <a:p>
            <a:pPr marL="0" indent="0" algn="just" rtl="1">
              <a:lnSpc>
                <a:spcPct val="150000"/>
              </a:lnSpc>
              <a:buNone/>
              <a:defRPr/>
            </a:pPr>
            <a:r>
              <a:rPr lang="fa-IR" sz="2000" b="1" dirty="0">
                <a:solidFill>
                  <a:schemeClr val="tx1"/>
                </a:solidFill>
                <a:cs typeface="B Nazanin" pitchFamily="2" charset="-78"/>
              </a:rPr>
              <a:t>یعنی پیش بینی مبلغ مشخص درآمدها به معنای وصول بیشتر از آن دربعضی مواقع نیست.</a:t>
            </a:r>
          </a:p>
          <a:p>
            <a:pPr marL="0" indent="0" algn="just" rtl="1">
              <a:lnSpc>
                <a:spcPct val="150000"/>
              </a:lnSpc>
              <a:buNone/>
              <a:defRPr/>
            </a:pPr>
            <a:endParaRPr lang="en-US" sz="2000" b="1" dirty="0">
              <a:solidFill>
                <a:schemeClr val="tx1"/>
              </a:solidFill>
              <a:cs typeface="B Nazanin" pitchFamily="2" charset="-78"/>
            </a:endParaRPr>
          </a:p>
          <a:p>
            <a:pPr marL="0" indent="0" algn="just" rtl="1">
              <a:lnSpc>
                <a:spcPct val="150000"/>
              </a:lnSpc>
              <a:buNone/>
            </a:pPr>
            <a:endParaRPr lang="en-US" sz="2000" b="1" dirty="0">
              <a:solidFill>
                <a:schemeClr val="tx1"/>
              </a:solidFill>
              <a:cs typeface="B Nazanin" pitchFamily="2" charset="-78"/>
            </a:endParaRPr>
          </a:p>
        </p:txBody>
      </p:sp>
      <p:sp>
        <p:nvSpPr>
          <p:cNvPr id="4" name="Title 1">
            <a:extLst>
              <a:ext uri="{FF2B5EF4-FFF2-40B4-BE49-F238E27FC236}">
                <a16:creationId xmlns:a16="http://schemas.microsoft.com/office/drawing/2014/main" id="{80D18E81-CBF2-4FC5-B3E1-13C3B53C3B26}"/>
              </a:ext>
            </a:extLst>
          </p:cNvPr>
          <p:cNvSpPr txBox="1">
            <a:spLocks/>
          </p:cNvSpPr>
          <p:nvPr/>
        </p:nvSpPr>
        <p:spPr>
          <a:xfrm>
            <a:off x="656683" y="2463800"/>
            <a:ext cx="6347713"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fa-IR" sz="26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اصل تحدیدی بودن هزینه ها</a:t>
            </a:r>
            <a:endParaRPr lang="en-US" sz="26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5" name="Content Placeholder 2">
            <a:extLst>
              <a:ext uri="{FF2B5EF4-FFF2-40B4-BE49-F238E27FC236}">
                <a16:creationId xmlns:a16="http://schemas.microsoft.com/office/drawing/2014/main" id="{A7FB9B43-5606-4F9F-8ABD-78CCB6062899}"/>
              </a:ext>
            </a:extLst>
          </p:cNvPr>
          <p:cNvSpPr txBox="1">
            <a:spLocks/>
          </p:cNvSpPr>
          <p:nvPr/>
        </p:nvSpPr>
        <p:spPr>
          <a:xfrm>
            <a:off x="700453" y="3123167"/>
            <a:ext cx="6347714"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r" rtl="1">
              <a:lnSpc>
                <a:spcPct val="150000"/>
              </a:lnSpc>
              <a:buFont typeface="Wingdings 3" charset="2"/>
              <a:buNone/>
            </a:pPr>
            <a:r>
              <a:rPr lang="fa-IR" sz="2000" b="1" dirty="0">
                <a:solidFill>
                  <a:schemeClr val="tx1"/>
                </a:solidFill>
                <a:cs typeface="B Nazanin" pitchFamily="2" charset="-78"/>
              </a:rPr>
              <a:t>اعتبارات مربوط به هزینه ها تا حد همان اعتبار مصوب قابل خرج است نه بیشتر نه کمتر.</a:t>
            </a:r>
          </a:p>
          <a:p>
            <a:pPr marL="0" indent="0" algn="r" rtl="1">
              <a:lnSpc>
                <a:spcPct val="150000"/>
              </a:lnSpc>
              <a:buFont typeface="Wingdings 3" charset="2"/>
              <a:buNone/>
            </a:pPr>
            <a:endParaRPr lang="fa-IR" sz="2000" b="1" dirty="0">
              <a:solidFill>
                <a:schemeClr val="tx1"/>
              </a:solidFill>
              <a:cs typeface="B Nazanin" pitchFamily="2" charset="-78"/>
            </a:endParaRPr>
          </a:p>
          <a:p>
            <a:pPr marL="0" indent="0" algn="r" rtl="1">
              <a:lnSpc>
                <a:spcPct val="150000"/>
              </a:lnSpc>
              <a:buFont typeface="Wingdings 3" charset="2"/>
              <a:buNone/>
            </a:pPr>
            <a:endParaRPr lang="en-US" sz="2000" b="1" dirty="0">
              <a:solidFill>
                <a:schemeClr val="tx1"/>
              </a:solidFill>
              <a:cs typeface="B Nazanin" pitchFamily="2" charset="-78"/>
            </a:endParaRPr>
          </a:p>
          <a:p>
            <a:pPr marL="0" indent="0" algn="r" rtl="1">
              <a:lnSpc>
                <a:spcPct val="150000"/>
              </a:lnSpc>
              <a:buFont typeface="Wingdings 3" charset="2"/>
              <a:buNone/>
            </a:pPr>
            <a:endParaRPr lang="en-US" sz="2000" b="1" dirty="0">
              <a:solidFill>
                <a:schemeClr val="tx1"/>
              </a:solidFill>
              <a:cs typeface="B Nazanin" pitchFamily="2" charset="-78"/>
            </a:endParaRPr>
          </a:p>
        </p:txBody>
      </p:sp>
      <p:sp>
        <p:nvSpPr>
          <p:cNvPr id="6" name="Content Placeholder 2">
            <a:extLst>
              <a:ext uri="{FF2B5EF4-FFF2-40B4-BE49-F238E27FC236}">
                <a16:creationId xmlns:a16="http://schemas.microsoft.com/office/drawing/2014/main" id="{663FB8BF-61E3-43AE-A7ED-050903C3797D}"/>
              </a:ext>
            </a:extLst>
          </p:cNvPr>
          <p:cNvSpPr txBox="1">
            <a:spLocks/>
          </p:cNvSpPr>
          <p:nvPr/>
        </p:nvSpPr>
        <p:spPr>
          <a:xfrm>
            <a:off x="838200" y="4917613"/>
            <a:ext cx="6347714"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rtl="1">
              <a:lnSpc>
                <a:spcPct val="150000"/>
              </a:lnSpc>
              <a:buFont typeface="Wingdings 3" charset="2"/>
              <a:buNone/>
            </a:pPr>
            <a:r>
              <a:rPr lang="fa-IR" sz="2000" b="1" dirty="0">
                <a:cs typeface="B Nazanin" pitchFamily="2" charset="-78"/>
              </a:rPr>
              <a:t>حفظ موازنه بین درآمدها و مخارج، به گونه ای که شهرداری بتواند بدون متوسل شدن به قرض، تعهدات مالی خود را بپردازد.</a:t>
            </a:r>
            <a:endParaRPr lang="en-US" sz="2000" b="1" dirty="0">
              <a:cs typeface="B Nazanin" pitchFamily="2" charset="-78"/>
            </a:endParaRPr>
          </a:p>
          <a:p>
            <a:pPr marL="0" indent="0" algn="just" rtl="1">
              <a:lnSpc>
                <a:spcPct val="150000"/>
              </a:lnSpc>
              <a:buFont typeface="Wingdings 3" charset="2"/>
              <a:buNone/>
            </a:pPr>
            <a:endParaRPr lang="en-US" sz="2000" b="1" dirty="0">
              <a:cs typeface="B Nazanin" pitchFamily="2" charset="-78"/>
            </a:endParaRPr>
          </a:p>
        </p:txBody>
      </p:sp>
      <p:sp>
        <p:nvSpPr>
          <p:cNvPr id="7" name="Title 1">
            <a:extLst>
              <a:ext uri="{FF2B5EF4-FFF2-40B4-BE49-F238E27FC236}">
                <a16:creationId xmlns:a16="http://schemas.microsoft.com/office/drawing/2014/main" id="{B286DCFC-FDD2-47AF-B24F-2AA9B0DC43BC}"/>
              </a:ext>
            </a:extLst>
          </p:cNvPr>
          <p:cNvSpPr txBox="1">
            <a:spLocks/>
          </p:cNvSpPr>
          <p:nvPr/>
        </p:nvSpPr>
        <p:spPr>
          <a:xfrm>
            <a:off x="655983" y="4112108"/>
            <a:ext cx="6348413" cy="711200"/>
          </a:xfrm>
          <a:prstGeom prst="rect">
            <a:avLst/>
          </a:prstGeom>
        </p:spPr>
        <p:txBody>
          <a:bodyPr vert="horz" lIns="91440" tIns="45720" rIns="91440" bIns="45720" rtlCol="0" anchor="b">
            <a:norm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rtl="1"/>
            <a:r>
              <a:rPr lang="fa-IR"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اصل تعادل</a:t>
            </a:r>
            <a:endParaRPr lang="en-US"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8" name="Slide Number Placeholder 5">
            <a:extLst>
              <a:ext uri="{FF2B5EF4-FFF2-40B4-BE49-F238E27FC236}">
                <a16:creationId xmlns:a16="http://schemas.microsoft.com/office/drawing/2014/main" id="{4EB08F9C-C864-4B36-B50C-8EBE91200D30}"/>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23</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2152950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8D68E-A2A8-40D9-A9EE-33BC0D3770DE}"/>
              </a:ext>
            </a:extLst>
          </p:cNvPr>
          <p:cNvSpPr>
            <a:spLocks noGrp="1"/>
          </p:cNvSpPr>
          <p:nvPr>
            <p:ph type="title"/>
          </p:nvPr>
        </p:nvSpPr>
        <p:spPr>
          <a:xfrm>
            <a:off x="609599" y="609600"/>
            <a:ext cx="6347713" cy="838200"/>
          </a:xfrm>
        </p:spPr>
        <p:txBody>
          <a:bodyPr>
            <a:normAutofit/>
          </a:bodyPr>
          <a:lstStyle/>
          <a:p>
            <a:pPr algn="r" rtl="1"/>
            <a:r>
              <a:rPr lang="fa-IR"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انواع بودجه </a:t>
            </a:r>
            <a:endParaRPr lang="en-US"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3F8536B4-1EC9-4306-A12D-1EF1269997A4}"/>
              </a:ext>
            </a:extLst>
          </p:cNvPr>
          <p:cNvSpPr>
            <a:spLocks noGrp="1"/>
          </p:cNvSpPr>
          <p:nvPr>
            <p:ph idx="1"/>
          </p:nvPr>
        </p:nvSpPr>
        <p:spPr>
          <a:xfrm>
            <a:off x="457200" y="1600200"/>
            <a:ext cx="6347714" cy="3880773"/>
          </a:xfrm>
        </p:spPr>
        <p:txBody>
          <a:bodyPr>
            <a:normAutofit/>
          </a:bodyPr>
          <a:lstStyle/>
          <a:p>
            <a:pPr algn="just" rtl="1">
              <a:lnSpc>
                <a:spcPct val="150000"/>
              </a:lnSpc>
              <a:buFont typeface="Wingdings" panose="05000000000000000000" pitchFamily="2" charset="2"/>
              <a:buChar char="v"/>
            </a:pPr>
            <a:r>
              <a:rPr lang="fa-IR" sz="2000" b="1" dirty="0">
                <a:solidFill>
                  <a:schemeClr val="tx1"/>
                </a:solidFill>
                <a:cs typeface="B Nazanin" panose="00000400000000000000" pitchFamily="2" charset="-78"/>
              </a:rPr>
              <a:t>بودجه متداول</a:t>
            </a:r>
          </a:p>
          <a:p>
            <a:pPr algn="just" rtl="1">
              <a:lnSpc>
                <a:spcPct val="150000"/>
              </a:lnSpc>
              <a:buFont typeface="Wingdings" panose="05000000000000000000" pitchFamily="2" charset="2"/>
              <a:buChar char="v"/>
            </a:pPr>
            <a:r>
              <a:rPr lang="fa-IR" sz="2000" b="1" dirty="0">
                <a:solidFill>
                  <a:schemeClr val="tx1"/>
                </a:solidFill>
                <a:cs typeface="B Nazanin" panose="00000400000000000000" pitchFamily="2" charset="-78"/>
              </a:rPr>
              <a:t>بودجه برنامه ای</a:t>
            </a:r>
          </a:p>
          <a:p>
            <a:pPr algn="just" rtl="1">
              <a:lnSpc>
                <a:spcPct val="150000"/>
              </a:lnSpc>
              <a:buFont typeface="Wingdings" panose="05000000000000000000" pitchFamily="2" charset="2"/>
              <a:buChar char="v"/>
            </a:pPr>
            <a:r>
              <a:rPr lang="fa-IR" sz="2000" b="1" dirty="0">
                <a:solidFill>
                  <a:schemeClr val="tx1"/>
                </a:solidFill>
                <a:cs typeface="B Nazanin" panose="00000400000000000000" pitchFamily="2" charset="-78"/>
              </a:rPr>
              <a:t>بودجه اقتصادی</a:t>
            </a:r>
          </a:p>
          <a:p>
            <a:pPr algn="just" rtl="1">
              <a:lnSpc>
                <a:spcPct val="150000"/>
              </a:lnSpc>
              <a:buFont typeface="Wingdings" panose="05000000000000000000" pitchFamily="2" charset="2"/>
              <a:buChar char="v"/>
            </a:pPr>
            <a:r>
              <a:rPr lang="fa-IR" sz="2000" b="1" dirty="0">
                <a:solidFill>
                  <a:schemeClr val="tx1"/>
                </a:solidFill>
                <a:cs typeface="B Nazanin" panose="00000400000000000000" pitchFamily="2" charset="-78"/>
              </a:rPr>
              <a:t>بودجه عملیاتی</a:t>
            </a:r>
          </a:p>
        </p:txBody>
      </p:sp>
      <p:sp>
        <p:nvSpPr>
          <p:cNvPr id="4" name="Slide Number Placeholder 5">
            <a:extLst>
              <a:ext uri="{FF2B5EF4-FFF2-40B4-BE49-F238E27FC236}">
                <a16:creationId xmlns:a16="http://schemas.microsoft.com/office/drawing/2014/main" id="{F301F15C-001C-4C0B-B13E-8DCF5FD88790}"/>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24</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708801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FFF3F8-74EE-4539-97B3-22BB08F80F46}"/>
              </a:ext>
            </a:extLst>
          </p:cNvPr>
          <p:cNvSpPr>
            <a:spLocks noGrp="1"/>
          </p:cNvSpPr>
          <p:nvPr>
            <p:ph idx="1"/>
          </p:nvPr>
        </p:nvSpPr>
        <p:spPr>
          <a:xfrm>
            <a:off x="626864" y="1488613"/>
            <a:ext cx="6347714" cy="3880773"/>
          </a:xfrm>
        </p:spPr>
        <p:txBody>
          <a:bodyPr>
            <a:normAutofit/>
          </a:bodyPr>
          <a:lstStyle/>
          <a:p>
            <a:pPr marL="0" indent="0" algn="just" rtl="1">
              <a:lnSpc>
                <a:spcPct val="150000"/>
              </a:lnSpc>
              <a:buNone/>
            </a:pPr>
            <a:r>
              <a:rPr lang="fa-IR" sz="2000" b="1" dirty="0">
                <a:solidFill>
                  <a:schemeClr val="tx1"/>
                </a:solidFill>
                <a:cs typeface="B Nazanin" panose="00000400000000000000" pitchFamily="2" charset="-78"/>
              </a:rPr>
              <a:t>نوعی از بودجه است که در آن </a:t>
            </a:r>
            <a:r>
              <a:rPr lang="fa-IR" sz="2000" b="1" u="sng" dirty="0">
                <a:solidFill>
                  <a:schemeClr val="tx1"/>
                </a:solidFill>
                <a:cs typeface="B Nazanin" panose="00000400000000000000" pitchFamily="2" charset="-78"/>
              </a:rPr>
              <a:t>هزینه ها بر حسب فصول و مواد هزینه برآورد می گردد؛ بدون اینکه برنامه و یا عملیات موردنظر در بودجه منعکس </a:t>
            </a:r>
            <a:r>
              <a:rPr lang="fa-IR" sz="2000" b="1" dirty="0">
                <a:solidFill>
                  <a:schemeClr val="tx1"/>
                </a:solidFill>
                <a:cs typeface="B Nazanin" panose="00000400000000000000" pitchFamily="2" charset="-78"/>
              </a:rPr>
              <a:t>و یا اینکه مشخص شود هزینه ها برای چه منظوری برآورد شده است.</a:t>
            </a:r>
            <a:endParaRPr lang="en-US" sz="2000" b="1" dirty="0">
              <a:solidFill>
                <a:schemeClr val="tx1"/>
              </a:solidFill>
              <a:cs typeface="B Nazanin" panose="00000400000000000000" pitchFamily="2" charset="-78"/>
            </a:endParaRPr>
          </a:p>
        </p:txBody>
      </p:sp>
      <p:sp>
        <p:nvSpPr>
          <p:cNvPr id="4" name="Title 1">
            <a:extLst>
              <a:ext uri="{FF2B5EF4-FFF2-40B4-BE49-F238E27FC236}">
                <a16:creationId xmlns:a16="http://schemas.microsoft.com/office/drawing/2014/main" id="{D1AB6DF5-59B1-429E-A1B1-E1B7A1622C02}"/>
              </a:ext>
            </a:extLst>
          </p:cNvPr>
          <p:cNvSpPr>
            <a:spLocks noGrp="1"/>
          </p:cNvSpPr>
          <p:nvPr>
            <p:ph type="title"/>
          </p:nvPr>
        </p:nvSpPr>
        <p:spPr>
          <a:xfrm>
            <a:off x="609600" y="609600"/>
            <a:ext cx="6348413" cy="1320800"/>
          </a:xfrm>
        </p:spPr>
        <p:txBody>
          <a:bodyPr>
            <a:normAutofit/>
          </a:bodyPr>
          <a:lstStyle/>
          <a:p>
            <a:pPr algn="r" rtl="1"/>
            <a:r>
              <a:rPr lang="fa-IR"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بودجه متداول</a:t>
            </a:r>
            <a:endParaRPr lang="en-US"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5" name="Slide Number Placeholder 5">
            <a:extLst>
              <a:ext uri="{FF2B5EF4-FFF2-40B4-BE49-F238E27FC236}">
                <a16:creationId xmlns:a16="http://schemas.microsoft.com/office/drawing/2014/main" id="{6B85A639-6D34-4652-A263-A4D595914D43}"/>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25</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7781229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6B46A-CCAB-49A7-B55C-5AC9D553EFED}"/>
              </a:ext>
            </a:extLst>
          </p:cNvPr>
          <p:cNvSpPr>
            <a:spLocks noGrp="1"/>
          </p:cNvSpPr>
          <p:nvPr>
            <p:ph type="title"/>
          </p:nvPr>
        </p:nvSpPr>
        <p:spPr/>
        <p:txBody>
          <a:bodyPr>
            <a:normAutofit/>
          </a:bodyPr>
          <a:lstStyle/>
          <a:p>
            <a:pPr algn="r" rtl="1"/>
            <a:r>
              <a:rPr lang="fa-IR"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بودجه برنامه ای</a:t>
            </a:r>
            <a:endParaRPr lang="en-US"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3E40DE31-64E5-47DD-B662-DA373AB3B43E}"/>
              </a:ext>
            </a:extLst>
          </p:cNvPr>
          <p:cNvSpPr>
            <a:spLocks noGrp="1"/>
          </p:cNvSpPr>
          <p:nvPr>
            <p:ph idx="1"/>
          </p:nvPr>
        </p:nvSpPr>
        <p:spPr>
          <a:xfrm>
            <a:off x="381000" y="1447800"/>
            <a:ext cx="6957314" cy="3880773"/>
          </a:xfrm>
        </p:spPr>
        <p:txBody>
          <a:bodyPr>
            <a:noAutofit/>
          </a:bodyPr>
          <a:lstStyle/>
          <a:p>
            <a:pPr marL="0" indent="0" algn="just" rtl="1">
              <a:lnSpc>
                <a:spcPct val="160000"/>
              </a:lnSpc>
              <a:buNone/>
            </a:pPr>
            <a:r>
              <a:rPr lang="fa-IR" b="1" u="sng" dirty="0">
                <a:solidFill>
                  <a:schemeClr val="tx1"/>
                </a:solidFill>
                <a:cs typeface="B Nazanin" panose="00000400000000000000" pitchFamily="2" charset="-78"/>
              </a:rPr>
              <a:t>نوعی از بودجه است که در آن هزینه‌ها بر اساس وظایف، برنامه‌ها و طرح یا فعالیت‌های گوناگون دستگاه‌های اجرایی برآورد و تنظیم می‌شود</a:t>
            </a:r>
            <a:r>
              <a:rPr lang="fa-IR" b="1" dirty="0">
                <a:solidFill>
                  <a:schemeClr val="tx1"/>
                </a:solidFill>
                <a:cs typeface="B Nazanin" panose="00000400000000000000" pitchFamily="2" charset="-78"/>
              </a:rPr>
              <a:t>. به موجب ماده ۲۵ آیین‌نامه مالی شهرداری‌ها «بودجه شهرداری‌ها باید بر اساس برنامه‌ها، وظایف و فعالیت‌های مختلف و هزینه هر یک از آن تنظیم گردد.» بنابراین بودجه مورد عمل در شهرداری‌ها بودجه‌ای است برنامه‌ای که به موجب آن ابتدا باید وظایف قانونی شهرداری را طبقه‌بندی نمود، سپس در داخل هر طبقه از وظایف طبقه‌بندی شده، برنامه‌های مربوط گروه‌بندی و مشخص شود در قالب هر برنامه، طرح و یا فعالیت‌هایی وجود دارد که هزینه هر یک از این فعالیت‌ها بر اساس فصول چهارگانه و بر مبنای اصول متداول بودجه‌بندی و طبق دستورالعملی که وزارت کشور تصویب و ابلاغ خواهد کرد برآورد و جهت تصویب به شورای شهر پیشنهاد می‌گردد.</a:t>
            </a: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56A07F42-C34A-4596-AD6C-C08B94B52065}"/>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26</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9210358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9B5DB-422D-429E-A667-4F02D1557D77}"/>
              </a:ext>
            </a:extLst>
          </p:cNvPr>
          <p:cNvSpPr>
            <a:spLocks noGrp="1"/>
          </p:cNvSpPr>
          <p:nvPr>
            <p:ph type="title"/>
          </p:nvPr>
        </p:nvSpPr>
        <p:spPr>
          <a:xfrm>
            <a:off x="609599" y="457200"/>
            <a:ext cx="6347713" cy="742027"/>
          </a:xfrm>
        </p:spPr>
        <p:txBody>
          <a:bodyPr>
            <a:normAutofit/>
          </a:bodyPr>
          <a:lstStyle/>
          <a:p>
            <a:pPr algn="r" rtl="1"/>
            <a:r>
              <a:rPr lang="fa-IR"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بودجه بندی بر مبنای طبقه بندی اقتصادی (</a:t>
            </a:r>
            <a:r>
              <a:rPr lang="en-US"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GFS</a:t>
            </a:r>
            <a:r>
              <a:rPr lang="fa-IR"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a:t>
            </a:r>
            <a:endParaRPr lang="en-US"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DE92878C-6915-4E9C-B52A-B4DE6F320271}"/>
              </a:ext>
            </a:extLst>
          </p:cNvPr>
          <p:cNvSpPr>
            <a:spLocks noGrp="1"/>
          </p:cNvSpPr>
          <p:nvPr>
            <p:ph idx="1"/>
          </p:nvPr>
        </p:nvSpPr>
        <p:spPr>
          <a:xfrm>
            <a:off x="738886" y="1072227"/>
            <a:ext cx="6347714" cy="3880773"/>
          </a:xfrm>
        </p:spPr>
        <p:txBody>
          <a:bodyPr>
            <a:noAutofit/>
          </a:bodyPr>
          <a:lstStyle/>
          <a:p>
            <a:pPr marL="0" indent="0" algn="just" rtl="1">
              <a:lnSpc>
                <a:spcPct val="150000"/>
              </a:lnSpc>
              <a:buNone/>
            </a:pPr>
            <a:r>
              <a:rPr lang="fa-IR" b="1" u="sng" dirty="0">
                <a:solidFill>
                  <a:schemeClr val="tx1"/>
                </a:solidFill>
                <a:cs typeface="B Nazanin" panose="00000400000000000000" pitchFamily="2" charset="-78"/>
              </a:rPr>
              <a:t>طبقه‌بندی اقتصادی از مهم‌ترین طبقه‌بندی‌های بودجه است </a:t>
            </a:r>
            <a:r>
              <a:rPr lang="fa-IR" b="1" dirty="0">
                <a:solidFill>
                  <a:schemeClr val="tx1"/>
                </a:solidFill>
                <a:cs typeface="B Nazanin" panose="00000400000000000000" pitchFamily="2" charset="-78"/>
              </a:rPr>
              <a:t>که برای تجزیه و تحلیل عملیات شهرداری و انجام برنامه‌ریزی‌های صحیح و تصمیم‌گیری نهایی در سطوح عالی استفاده می‌شود. در این </a:t>
            </a:r>
            <a:r>
              <a:rPr lang="fa-IR" b="1" u="sng" dirty="0">
                <a:solidFill>
                  <a:schemeClr val="tx1"/>
                </a:solidFill>
                <a:cs typeface="B Nazanin" panose="00000400000000000000" pitchFamily="2" charset="-78"/>
              </a:rPr>
              <a:t>طبقه‌بندی که مبتنی بر نظام آمارهای مالی دولت</a:t>
            </a:r>
            <a:r>
              <a:rPr lang="en-US" b="1" u="sng" dirty="0">
                <a:solidFill>
                  <a:schemeClr val="tx1"/>
                </a:solidFill>
                <a:cs typeface="B Nazanin" panose="00000400000000000000" pitchFamily="2" charset="-78"/>
              </a:rPr>
              <a:t>GFS </a:t>
            </a:r>
            <a:r>
              <a:rPr lang="fa-IR" b="1" u="sng" dirty="0">
                <a:solidFill>
                  <a:schemeClr val="tx1"/>
                </a:solidFill>
                <a:cs typeface="B Nazanin" panose="00000400000000000000" pitchFamily="2" charset="-78"/>
              </a:rPr>
              <a:t> می‌باشد، تعاریف متغیرهای بودجه با مفاهیم اقتصادی آن‌ها هماهنگ شده است. </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منابع بودجه عمومی نیز به سه دسته کلی </a:t>
            </a:r>
            <a:r>
              <a:rPr lang="fa-IR" b="1" u="sng" dirty="0">
                <a:solidFill>
                  <a:schemeClr val="tx1"/>
                </a:solidFill>
                <a:cs typeface="B Nazanin" panose="00000400000000000000" pitchFamily="2" charset="-78"/>
              </a:rPr>
              <a:t>اعتبارات هزینه‌ای</a:t>
            </a:r>
            <a:r>
              <a:rPr lang="fa-IR" b="1" dirty="0">
                <a:solidFill>
                  <a:schemeClr val="tx1"/>
                </a:solidFill>
                <a:cs typeface="B Nazanin" panose="00000400000000000000" pitchFamily="2" charset="-78"/>
              </a:rPr>
              <a:t>، </a:t>
            </a:r>
            <a:r>
              <a:rPr lang="fa-IR" b="1" u="sng" dirty="0">
                <a:solidFill>
                  <a:schemeClr val="tx1"/>
                </a:solidFill>
                <a:cs typeface="B Nazanin" panose="00000400000000000000" pitchFamily="2" charset="-78"/>
              </a:rPr>
              <a:t>واگذاری دارایی‌های مالی و واگذاری دارایی های سرمایه ای</a:t>
            </a:r>
            <a:r>
              <a:rPr lang="fa-IR" b="1" dirty="0">
                <a:solidFill>
                  <a:schemeClr val="tx1"/>
                </a:solidFill>
                <a:cs typeface="B Nazanin" panose="00000400000000000000" pitchFamily="2" charset="-78"/>
              </a:rPr>
              <a:t> تقسیم می‌شود. در مقابل، مصارف بودجه عمومی نیز به سه دسته کلی </a:t>
            </a:r>
            <a:r>
              <a:rPr lang="fa-IR" b="1" u="sng" dirty="0">
                <a:solidFill>
                  <a:schemeClr val="tx1"/>
                </a:solidFill>
                <a:cs typeface="B Nazanin" panose="00000400000000000000" pitchFamily="2" charset="-78"/>
              </a:rPr>
              <a:t>اعتبارات هزینه‌ای، تملک دارایی‌های سرمایه‌ای و تملک دارایی‌های مالی </a:t>
            </a:r>
            <a:r>
              <a:rPr lang="fa-IR" b="1" dirty="0">
                <a:solidFill>
                  <a:schemeClr val="tx1"/>
                </a:solidFill>
                <a:cs typeface="B Nazanin" panose="00000400000000000000" pitchFamily="2" charset="-78"/>
              </a:rPr>
              <a:t>تقسیم می‌شوند. در هر صورت رعایت قوانین و مقررات در طبقه‌بندی منابع و مصارف ملی شهرداری‌ها کشور ناظر بر مصرف منابع در محل‌های تعیین شده با تخصیص الزامی خواهد بود و بدین ترتیب منابع عمومی و اختصاصی طبقه‌بندی خواهند شد.</a:t>
            </a:r>
          </a:p>
          <a:p>
            <a:pPr algn="just" rtl="1">
              <a:lnSpc>
                <a:spcPct val="150000"/>
              </a:lnSpc>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E3AC3034-061E-47CB-B652-593601CA5BEE}"/>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27</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2561816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08FAD-1B36-4529-B029-EE1D63CFC5A2}"/>
              </a:ext>
            </a:extLst>
          </p:cNvPr>
          <p:cNvSpPr>
            <a:spLocks noGrp="1"/>
          </p:cNvSpPr>
          <p:nvPr>
            <p:ph type="title"/>
          </p:nvPr>
        </p:nvSpPr>
        <p:spPr>
          <a:xfrm>
            <a:off x="762000" y="1524000"/>
            <a:ext cx="6347713" cy="533400"/>
          </a:xfrm>
        </p:spPr>
        <p:txBody>
          <a:bodyPr>
            <a:normAutofit/>
          </a:bodyPr>
          <a:lstStyle/>
          <a:p>
            <a:pPr algn="ctr"/>
            <a:r>
              <a:rPr lang="fa-IR" sz="2000" b="1" dirty="0">
                <a:solidFill>
                  <a:schemeClr val="tx1"/>
                </a:solidFill>
                <a:cs typeface="B Nazanin" panose="00000400000000000000" pitchFamily="2" charset="-78"/>
              </a:rPr>
              <a:t>طبقه بندی اقتصادی منابع و مصارف بودجه</a:t>
            </a:r>
            <a:endParaRPr lang="en-US" sz="2000" b="1" dirty="0">
              <a:solidFill>
                <a:schemeClr val="tx1"/>
              </a:solidFill>
              <a:cs typeface="B Nazanin" panose="00000400000000000000" pitchFamily="2" charset="-78"/>
            </a:endParaRPr>
          </a:p>
        </p:txBody>
      </p:sp>
      <p:graphicFrame>
        <p:nvGraphicFramePr>
          <p:cNvPr id="5" name="Content Placeholder 4">
            <a:extLst>
              <a:ext uri="{FF2B5EF4-FFF2-40B4-BE49-F238E27FC236}">
                <a16:creationId xmlns:a16="http://schemas.microsoft.com/office/drawing/2014/main" id="{9E5D2EE4-E285-49D1-9E82-C8FBEE9D1437}"/>
              </a:ext>
            </a:extLst>
          </p:cNvPr>
          <p:cNvGraphicFramePr>
            <a:graphicFrameLocks noGrp="1"/>
          </p:cNvGraphicFramePr>
          <p:nvPr>
            <p:ph idx="1"/>
            <p:extLst>
              <p:ext uri="{D42A27DB-BD31-4B8C-83A1-F6EECF244321}">
                <p14:modId xmlns:p14="http://schemas.microsoft.com/office/powerpoint/2010/main" val="2001005358"/>
              </p:ext>
            </p:extLst>
          </p:nvPr>
        </p:nvGraphicFramePr>
        <p:xfrm>
          <a:off x="457200" y="2286000"/>
          <a:ext cx="7162800" cy="2917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5">
            <a:extLst>
              <a:ext uri="{FF2B5EF4-FFF2-40B4-BE49-F238E27FC236}">
                <a16:creationId xmlns:a16="http://schemas.microsoft.com/office/drawing/2014/main" id="{D345365A-4730-407C-B3DB-DF8C08991082}"/>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28</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685887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458200" y="6400800"/>
            <a:ext cx="512638" cy="365125"/>
          </a:xfrm>
        </p:spPr>
        <p:txBody>
          <a:bodyPr/>
          <a:lstStyle/>
          <a:p>
            <a:r>
              <a:rPr lang="fa-IR" sz="1400" dirty="0">
                <a:solidFill>
                  <a:schemeClr val="tx1"/>
                </a:solidFill>
                <a:cs typeface="B Titr" panose="00000700000000000000" pitchFamily="2" charset="-78"/>
              </a:rPr>
              <a:t>2</a:t>
            </a:r>
            <a:endParaRPr lang="en-US" dirty="0">
              <a:solidFill>
                <a:schemeClr val="tx1"/>
              </a:solidFill>
              <a:cs typeface="B Titr" panose="00000700000000000000" pitchFamily="2" charset="-78"/>
            </a:endParaRPr>
          </a:p>
        </p:txBody>
      </p:sp>
      <p:sp>
        <p:nvSpPr>
          <p:cNvPr id="6" name="Rectangle 3"/>
          <p:cNvSpPr txBox="1">
            <a:spLocks noChangeArrowheads="1"/>
          </p:cNvSpPr>
          <p:nvPr/>
        </p:nvSpPr>
        <p:spPr>
          <a:xfrm>
            <a:off x="-990600" y="938195"/>
            <a:ext cx="8785225" cy="4114800"/>
          </a:xfrm>
          <a:prstGeom prst="rect">
            <a:avLst/>
          </a:prstGeom>
        </p:spPr>
        <p:txBody>
          <a:bodyPr vert="horz" lIns="100584" tIns="45720" anchor="b">
            <a:noAutofit/>
          </a:bodyPr>
          <a:lstStyle>
            <a:lvl1pPr marL="0" indent="0" algn="l" rtl="1" eaLnBrk="1" latinLnBrk="0" hangingPunct="1">
              <a:spcBef>
                <a:spcPts val="0"/>
              </a:spcBef>
              <a:buClr>
                <a:schemeClr val="tx2"/>
              </a:buClr>
              <a:buSzPct val="95000"/>
              <a:buFont typeface="Wingdings"/>
              <a:buNone/>
              <a:defRPr kumimoji="0" sz="2000" kern="1200">
                <a:solidFill>
                  <a:schemeClr val="tx1"/>
                </a:solidFill>
                <a:latin typeface="+mn-lt"/>
                <a:ea typeface="+mn-ea"/>
                <a:cs typeface="+mn-cs"/>
              </a:defRPr>
            </a:lvl1pPr>
            <a:lvl2pPr marL="457200" indent="0" algn="ctr" rtl="1" eaLnBrk="1" latinLnBrk="0" hangingPunct="1">
              <a:spcBef>
                <a:spcPct val="20000"/>
              </a:spcBef>
              <a:buClr>
                <a:schemeClr val="accent2"/>
              </a:buClr>
              <a:buSzPct val="90000"/>
              <a:buFont typeface="Wingdings"/>
              <a:buNone/>
              <a:defRPr kumimoji="0" sz="2600" kern="1200">
                <a:solidFill>
                  <a:schemeClr val="tx1"/>
                </a:solidFill>
                <a:latin typeface="+mn-lt"/>
                <a:ea typeface="+mn-ea"/>
                <a:cs typeface="+mn-cs"/>
              </a:defRPr>
            </a:lvl2pPr>
            <a:lvl3pPr marL="914400" indent="0" algn="ctr" rtl="1" eaLnBrk="1" latinLnBrk="0" hangingPunct="1">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1" eaLnBrk="1" latinLnBrk="0" hangingPunct="1">
              <a:spcBef>
                <a:spcPct val="20000"/>
              </a:spcBef>
              <a:buClr>
                <a:schemeClr val="accent3"/>
              </a:buClr>
              <a:buFont typeface="Wingdings 3"/>
              <a:buNone/>
              <a:defRPr kumimoji="0" sz="2200" kern="1200">
                <a:solidFill>
                  <a:schemeClr val="tx1"/>
                </a:solidFill>
                <a:latin typeface="+mn-lt"/>
                <a:ea typeface="+mn-ea"/>
                <a:cs typeface="+mn-cs"/>
              </a:defRPr>
            </a:lvl4pPr>
            <a:lvl5pPr marL="1828800" indent="0" algn="ctr" rtl="1" eaLnBrk="1" latinLnBrk="0" hangingPunct="1">
              <a:spcBef>
                <a:spcPct val="20000"/>
              </a:spcBef>
              <a:buClr>
                <a:schemeClr val="accent3"/>
              </a:buClr>
              <a:buFont typeface="Wingdings 2"/>
              <a:buNone/>
              <a:defRPr kumimoji="0" sz="2000" kern="1200">
                <a:solidFill>
                  <a:schemeClr val="tx1"/>
                </a:solidFill>
                <a:latin typeface="+mn-lt"/>
                <a:ea typeface="+mn-ea"/>
                <a:cs typeface="+mn-cs"/>
              </a:defRPr>
            </a:lvl5pPr>
            <a:lvl6pPr marL="2286000" indent="0" algn="ctr" rtl="1" eaLnBrk="1" latinLnBrk="0" hangingPunct="1">
              <a:spcBef>
                <a:spcPct val="20000"/>
              </a:spcBef>
              <a:buClr>
                <a:schemeClr val="accent3"/>
              </a:buClr>
              <a:buFont typeface="Wingdings 2"/>
              <a:buNone/>
              <a:defRPr kumimoji="0" sz="1800" kern="1200">
                <a:solidFill>
                  <a:schemeClr val="tx1"/>
                </a:solidFill>
                <a:latin typeface="+mn-lt"/>
                <a:ea typeface="+mn-ea"/>
                <a:cs typeface="+mn-cs"/>
              </a:defRPr>
            </a:lvl6pPr>
            <a:lvl7pPr marL="2743200" indent="0" algn="ctr" rtl="1"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7pPr>
            <a:lvl8pPr marL="3200400" indent="0" algn="ctr" rtl="1"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8pPr>
            <a:lvl9pPr marL="3657600" indent="0" algn="ctr" rtl="1"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9pPr>
            <a:extLst/>
          </a:lstStyle>
          <a:p>
            <a:pPr algn="r">
              <a:lnSpc>
                <a:spcPct val="150000"/>
              </a:lnSpc>
              <a:defRPr/>
            </a:pPr>
            <a:r>
              <a:rPr lang="fa-IR" b="1" dirty="0">
                <a:cs typeface="B Nazanin" pitchFamily="2" charset="-78"/>
              </a:rPr>
              <a:t>	</a:t>
            </a:r>
            <a:endParaRPr lang="en-US" b="1" dirty="0">
              <a:cs typeface="B Nazanin" pitchFamily="2" charset="-78"/>
            </a:endParaRPr>
          </a:p>
        </p:txBody>
      </p:sp>
      <p:sp>
        <p:nvSpPr>
          <p:cNvPr id="3" name="TextBox 2">
            <a:extLst>
              <a:ext uri="{FF2B5EF4-FFF2-40B4-BE49-F238E27FC236}">
                <a16:creationId xmlns:a16="http://schemas.microsoft.com/office/drawing/2014/main" id="{47508ED7-7559-4BA1-AF3E-FE1011536722}"/>
              </a:ext>
            </a:extLst>
          </p:cNvPr>
          <p:cNvSpPr txBox="1"/>
          <p:nvPr/>
        </p:nvSpPr>
        <p:spPr>
          <a:xfrm>
            <a:off x="3733800" y="454967"/>
            <a:ext cx="3124200" cy="461665"/>
          </a:xfrm>
          <a:prstGeom prst="rect">
            <a:avLst/>
          </a:prstGeom>
          <a:noFill/>
        </p:spPr>
        <p:txBody>
          <a:bodyPr wrap="square" rtlCol="0">
            <a:spAutoFit/>
          </a:bodyPr>
          <a:lstStyle/>
          <a:p>
            <a:pPr algn="r" rtl="1"/>
            <a:r>
              <a:rPr lang="fa-IR"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فهرست</a:t>
            </a:r>
            <a:endParaRPr lang="en-US"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2" name="TextBox 1">
            <a:extLst>
              <a:ext uri="{FF2B5EF4-FFF2-40B4-BE49-F238E27FC236}">
                <a16:creationId xmlns:a16="http://schemas.microsoft.com/office/drawing/2014/main" id="{C4E41D89-81AA-408B-9710-5E8B60931176}"/>
              </a:ext>
            </a:extLst>
          </p:cNvPr>
          <p:cNvSpPr txBox="1"/>
          <p:nvPr/>
        </p:nvSpPr>
        <p:spPr>
          <a:xfrm>
            <a:off x="2438400" y="1162878"/>
            <a:ext cx="4572000" cy="5459187"/>
          </a:xfrm>
          <a:prstGeom prst="rect">
            <a:avLst/>
          </a:prstGeom>
          <a:noFill/>
        </p:spPr>
        <p:txBody>
          <a:bodyPr wrap="square" rtlCol="0">
            <a:spAutoFit/>
          </a:bodyPr>
          <a:lstStyle/>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تاریخچه بودجه و اهمیت آن</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تعاریف</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اصول بودجه</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انواع بودجه</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سیکل بودجه</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تهیه، تنظیم و پیشنهاد بودجه</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منابع بودجه</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مصارف بودجه</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طبقه بندی عملیاتی</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تصویب بودجه</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اجرای بودجه</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کنترل و نظارت بر اجرای بودجه</a:t>
            </a:r>
          </a:p>
          <a:p>
            <a:pPr marL="285750" indent="-285750" algn="just" rtl="1">
              <a:lnSpc>
                <a:spcPct val="150000"/>
              </a:lnSpc>
              <a:buClr>
                <a:schemeClr val="accent1">
                  <a:lumMod val="75000"/>
                </a:schemeClr>
              </a:buClr>
              <a:buFont typeface="Wingdings" panose="05000000000000000000" pitchFamily="2" charset="2"/>
              <a:buChar char="v"/>
            </a:pPr>
            <a:r>
              <a:rPr lang="fa-IR" b="1" dirty="0">
                <a:cs typeface="B Nazanin" panose="00000400000000000000" pitchFamily="2" charset="-78"/>
              </a:rPr>
              <a:t>تفریغ بودجه</a:t>
            </a:r>
            <a:endParaRPr lang="en-US" b="1" dirty="0">
              <a:cs typeface="B Nazanin" panose="00000400000000000000" pitchFamily="2" charset="-78"/>
            </a:endParaRPr>
          </a:p>
        </p:txBody>
      </p:sp>
    </p:spTree>
    <p:extLst>
      <p:ext uri="{BB962C8B-B14F-4D97-AF65-F5344CB8AC3E}">
        <p14:creationId xmlns:p14="http://schemas.microsoft.com/office/powerpoint/2010/main" val="3177255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across)">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BE065-491F-4181-9CDE-44D59AAE2D48}"/>
              </a:ext>
            </a:extLst>
          </p:cNvPr>
          <p:cNvSpPr>
            <a:spLocks noGrp="1"/>
          </p:cNvSpPr>
          <p:nvPr>
            <p:ph type="title"/>
          </p:nvPr>
        </p:nvSpPr>
        <p:spPr>
          <a:xfrm>
            <a:off x="609599" y="533400"/>
            <a:ext cx="6347713" cy="13208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بودجه عملیاتی</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29378B56-1406-4499-B75D-E727874E3D7B}"/>
              </a:ext>
            </a:extLst>
          </p:cNvPr>
          <p:cNvSpPr>
            <a:spLocks noGrp="1"/>
          </p:cNvSpPr>
          <p:nvPr>
            <p:ph idx="1"/>
          </p:nvPr>
        </p:nvSpPr>
        <p:spPr>
          <a:xfrm>
            <a:off x="609599" y="1524000"/>
            <a:ext cx="6347714" cy="3880773"/>
          </a:xfrm>
        </p:spPr>
        <p:txBody>
          <a:bodyPr>
            <a:normAutofit/>
          </a:bodyPr>
          <a:lstStyle/>
          <a:p>
            <a:pPr marL="0" indent="0" algn="just" rtl="1">
              <a:lnSpc>
                <a:spcPct val="150000"/>
              </a:lnSpc>
              <a:buNone/>
            </a:pPr>
            <a:r>
              <a:rPr lang="fa-IR" b="1" dirty="0">
                <a:solidFill>
                  <a:schemeClr val="tx1"/>
                </a:solidFill>
                <a:cs typeface="B Nazanin" panose="00000400000000000000" pitchFamily="2" charset="-78"/>
              </a:rPr>
              <a:t>نوعی از بودجه است که در آن هزینه‌ها بر حسب حجم عملیات و با روش‌های مختلف، از جمله حسابداری قیمت تمام‌شده و با اندازه‌گیری کار، محاسبه و در بودجه منظور خواهد شد.</a:t>
            </a: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F10362F3-B5F9-4067-8749-F01584136D57}"/>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29</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5833365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B2519-9299-453A-9728-56A483D35562}"/>
              </a:ext>
            </a:extLst>
          </p:cNvPr>
          <p:cNvSpPr>
            <a:spLocks noGrp="1"/>
          </p:cNvSpPr>
          <p:nvPr>
            <p:ph type="title"/>
          </p:nvPr>
        </p:nvSpPr>
        <p:spPr/>
        <p:txBody>
          <a:bodyPr>
            <a:normAutofit/>
          </a:bodyPr>
          <a:lstStyle/>
          <a:p>
            <a:pPr algn="r" rtl="1"/>
            <a:r>
              <a:rPr lang="fa-IR"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سیکل بودجه</a:t>
            </a:r>
            <a:endParaRPr lang="en-US"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graphicFrame>
        <p:nvGraphicFramePr>
          <p:cNvPr id="4" name="Content Placeholder 3">
            <a:extLst>
              <a:ext uri="{FF2B5EF4-FFF2-40B4-BE49-F238E27FC236}">
                <a16:creationId xmlns:a16="http://schemas.microsoft.com/office/drawing/2014/main" id="{3D6DEFAA-5734-4361-B518-404599DD76E3}"/>
              </a:ext>
            </a:extLst>
          </p:cNvPr>
          <p:cNvGraphicFramePr>
            <a:graphicFrameLocks noGrp="1"/>
          </p:cNvGraphicFramePr>
          <p:nvPr>
            <p:ph idx="1"/>
            <p:extLst>
              <p:ext uri="{D42A27DB-BD31-4B8C-83A1-F6EECF244321}">
                <p14:modId xmlns:p14="http://schemas.microsoft.com/office/powerpoint/2010/main" val="540151199"/>
              </p:ext>
            </p:extLst>
          </p:nvPr>
        </p:nvGraphicFramePr>
        <p:xfrm>
          <a:off x="609599" y="1930400"/>
          <a:ext cx="6348413"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5">
            <a:extLst>
              <a:ext uri="{FF2B5EF4-FFF2-40B4-BE49-F238E27FC236}">
                <a16:creationId xmlns:a16="http://schemas.microsoft.com/office/drawing/2014/main" id="{EA7E05B6-381B-428A-99E3-907075A0365B}"/>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30</a:t>
            </a:r>
            <a:endParaRPr lang="en-US" sz="800" dirty="0">
              <a:solidFill>
                <a:schemeClr val="tx1"/>
              </a:solidFill>
              <a:cs typeface="B Titr" panose="00000700000000000000" pitchFamily="2" charset="-78"/>
            </a:endParaRPr>
          </a:p>
        </p:txBody>
      </p:sp>
      <p:sp>
        <p:nvSpPr>
          <p:cNvPr id="8" name="Callout: Left Arrow 7">
            <a:extLst>
              <a:ext uri="{FF2B5EF4-FFF2-40B4-BE49-F238E27FC236}">
                <a16:creationId xmlns:a16="http://schemas.microsoft.com/office/drawing/2014/main" id="{66CE8A60-BFA3-2BAC-5E52-FBA519B3D0C1}"/>
              </a:ext>
            </a:extLst>
          </p:cNvPr>
          <p:cNvSpPr/>
          <p:nvPr/>
        </p:nvSpPr>
        <p:spPr>
          <a:xfrm>
            <a:off x="5334000" y="2235200"/>
            <a:ext cx="1447800" cy="1193800"/>
          </a:xfrm>
          <a:prstGeom prst="leftArrowCallout">
            <a:avLst/>
          </a:prstGeom>
          <a:solidFill>
            <a:schemeClr val="accent1">
              <a:lumMod val="60000"/>
              <a:lumOff val="40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fa-IR" b="1" dirty="0">
                <a:solidFill>
                  <a:schemeClr val="accent2">
                    <a:lumMod val="75000"/>
                  </a:schemeClr>
                </a:solidFill>
                <a:cs typeface="B Nazanin" panose="00000400000000000000" pitchFamily="2" charset="-78"/>
              </a:rPr>
              <a:t>بودجه قبل از خرج</a:t>
            </a:r>
            <a:endParaRPr lang="en-US" b="1" dirty="0">
              <a:solidFill>
                <a:schemeClr val="accent2">
                  <a:lumMod val="75000"/>
                </a:schemeClr>
              </a:solidFill>
              <a:cs typeface="B Nazanin" panose="00000400000000000000" pitchFamily="2" charset="-78"/>
            </a:endParaRPr>
          </a:p>
        </p:txBody>
      </p:sp>
      <p:sp>
        <p:nvSpPr>
          <p:cNvPr id="9" name="Callout: Left Arrow 8">
            <a:extLst>
              <a:ext uri="{FF2B5EF4-FFF2-40B4-BE49-F238E27FC236}">
                <a16:creationId xmlns:a16="http://schemas.microsoft.com/office/drawing/2014/main" id="{3B621C30-2837-1993-8CC9-A8B21CA15D6A}"/>
              </a:ext>
            </a:extLst>
          </p:cNvPr>
          <p:cNvSpPr/>
          <p:nvPr/>
        </p:nvSpPr>
        <p:spPr>
          <a:xfrm>
            <a:off x="5181600" y="4495800"/>
            <a:ext cx="1447800" cy="1193800"/>
          </a:xfrm>
          <a:prstGeom prst="leftArrowCallout">
            <a:avLst/>
          </a:prstGeom>
          <a:solidFill>
            <a:schemeClr val="accent1">
              <a:lumMod val="60000"/>
              <a:lumOff val="40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fa-IR" b="1" dirty="0">
                <a:solidFill>
                  <a:schemeClr val="accent2">
                    <a:lumMod val="75000"/>
                  </a:schemeClr>
                </a:solidFill>
                <a:cs typeface="B Nazanin" panose="00000400000000000000" pitchFamily="2" charset="-78"/>
              </a:rPr>
              <a:t>بودجه حین خرج</a:t>
            </a:r>
            <a:endParaRPr lang="en-US" b="1" dirty="0">
              <a:solidFill>
                <a:schemeClr val="accent2">
                  <a:lumMod val="75000"/>
                </a:schemeClr>
              </a:solidFill>
              <a:cs typeface="B Nazanin" panose="00000400000000000000" pitchFamily="2" charset="-78"/>
            </a:endParaRPr>
          </a:p>
        </p:txBody>
      </p:sp>
      <p:sp>
        <p:nvSpPr>
          <p:cNvPr id="11" name="Callout: Right Arrow 10">
            <a:extLst>
              <a:ext uri="{FF2B5EF4-FFF2-40B4-BE49-F238E27FC236}">
                <a16:creationId xmlns:a16="http://schemas.microsoft.com/office/drawing/2014/main" id="{54E40E7A-5093-54A9-A32D-F69684F41C3D}"/>
              </a:ext>
            </a:extLst>
          </p:cNvPr>
          <p:cNvSpPr/>
          <p:nvPr/>
        </p:nvSpPr>
        <p:spPr>
          <a:xfrm>
            <a:off x="871733" y="2019300"/>
            <a:ext cx="1295401" cy="1193800"/>
          </a:xfrm>
          <a:prstGeom prst="rightArrowCallout">
            <a:avLst/>
          </a:prstGeom>
          <a:solidFill>
            <a:schemeClr val="accent1">
              <a:lumMod val="60000"/>
              <a:lumOff val="40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fa-IR" b="1" dirty="0">
                <a:solidFill>
                  <a:schemeClr val="accent2">
                    <a:lumMod val="75000"/>
                  </a:schemeClr>
                </a:solidFill>
                <a:cs typeface="B Nazanin" panose="00000400000000000000" pitchFamily="2" charset="-78"/>
              </a:rPr>
              <a:t>بودجه بعد از خرج</a:t>
            </a:r>
            <a:endParaRPr lang="en-US" b="1" dirty="0">
              <a:solidFill>
                <a:schemeClr val="accent2">
                  <a:lumMod val="75000"/>
                </a:schemeClr>
              </a:solidFill>
              <a:cs typeface="B Nazanin" panose="00000400000000000000" pitchFamily="2" charset="-78"/>
            </a:endParaRPr>
          </a:p>
        </p:txBody>
      </p:sp>
    </p:spTree>
    <p:extLst>
      <p:ext uri="{BB962C8B-B14F-4D97-AF65-F5344CB8AC3E}">
        <p14:creationId xmlns:p14="http://schemas.microsoft.com/office/powerpoint/2010/main" val="28666921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9306D2-A39E-4587-99AF-DE7B1D9720EC}"/>
              </a:ext>
            </a:extLst>
          </p:cNvPr>
          <p:cNvSpPr>
            <a:spLocks noGrp="1"/>
          </p:cNvSpPr>
          <p:nvPr>
            <p:ph idx="1"/>
          </p:nvPr>
        </p:nvSpPr>
        <p:spPr>
          <a:xfrm>
            <a:off x="609599" y="228600"/>
            <a:ext cx="6347714" cy="5507963"/>
          </a:xfrm>
        </p:spPr>
        <p:txBody>
          <a:bodyPr>
            <a:noAutofit/>
          </a:bodyPr>
          <a:lstStyle/>
          <a:p>
            <a:pPr marL="0" indent="0" algn="just" rtl="1">
              <a:lnSpc>
                <a:spcPct val="150000"/>
              </a:lnSpc>
              <a:buNone/>
            </a:pPr>
            <a:r>
              <a:rPr lang="fa-IR" sz="2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بودجه قبل از خرج</a:t>
            </a:r>
          </a:p>
          <a:p>
            <a:pPr algn="just" rtl="1">
              <a:lnSpc>
                <a:spcPct val="150000"/>
              </a:lnSpc>
              <a:buFont typeface="Wingdings" panose="05000000000000000000" pitchFamily="2" charset="2"/>
              <a:buChar char="v"/>
            </a:pPr>
            <a:r>
              <a:rPr lang="fa-IR" sz="1600" b="1" dirty="0">
                <a:cs typeface="B Nazanin" panose="00000400000000000000" pitchFamily="2" charset="-78"/>
              </a:rPr>
              <a:t> </a:t>
            </a:r>
            <a:r>
              <a:rPr lang="fa-IR" sz="1400" b="1" u="sng" dirty="0">
                <a:solidFill>
                  <a:schemeClr val="tx1"/>
                </a:solidFill>
                <a:cs typeface="B Nazanin" panose="00000400000000000000" pitchFamily="2" charset="-78"/>
              </a:rPr>
              <a:t>تهیه و تدوین دستورالعمل بودجه </a:t>
            </a:r>
            <a:r>
              <a:rPr lang="fa-IR" sz="1400" b="1" dirty="0">
                <a:solidFill>
                  <a:schemeClr val="tx1"/>
                </a:solidFill>
                <a:cs typeface="B Nazanin" panose="00000400000000000000" pitchFamily="2" charset="-78"/>
              </a:rPr>
              <a:t>و نحوه تفکیک مأموریت‌ها، طرح / خدمات و پروژه، فعالیت‌ها و انطباق بودجه با برنامه‌های شهرداری،</a:t>
            </a:r>
          </a:p>
          <a:p>
            <a:pPr algn="just" rtl="1">
              <a:lnSpc>
                <a:spcPct val="150000"/>
              </a:lnSpc>
              <a:buFont typeface="Wingdings" panose="05000000000000000000" pitchFamily="2" charset="2"/>
              <a:buChar char="v"/>
            </a:pPr>
            <a:r>
              <a:rPr lang="fa-IR" sz="1400" b="1" dirty="0">
                <a:solidFill>
                  <a:schemeClr val="tx1"/>
                </a:solidFill>
                <a:cs typeface="B Nazanin" panose="00000400000000000000" pitchFamily="2" charset="-78"/>
              </a:rPr>
              <a:t> </a:t>
            </a:r>
            <a:r>
              <a:rPr lang="fa-IR" sz="1400" b="1" u="sng" dirty="0">
                <a:solidFill>
                  <a:schemeClr val="tx1"/>
                </a:solidFill>
                <a:cs typeface="B Nazanin" panose="00000400000000000000" pitchFamily="2" charset="-78"/>
              </a:rPr>
              <a:t>نحوه برآورد درآمدها و هزینه‌های شهرداری </a:t>
            </a:r>
            <a:r>
              <a:rPr lang="fa-IR" sz="1400" b="1" dirty="0">
                <a:solidFill>
                  <a:schemeClr val="tx1"/>
                </a:solidFill>
                <a:cs typeface="B Nazanin" panose="00000400000000000000" pitchFamily="2" charset="-78"/>
              </a:rPr>
              <a:t>که در اجرای ماده 25 آیین‌نامه مالی شهرداری‌ها از وظایف وزارت کشور می‌باشد.</a:t>
            </a:r>
          </a:p>
          <a:p>
            <a:pPr algn="just" rtl="1">
              <a:lnSpc>
                <a:spcPct val="150000"/>
              </a:lnSpc>
              <a:buFont typeface="Wingdings" panose="05000000000000000000" pitchFamily="2" charset="2"/>
              <a:buChar char="v"/>
            </a:pPr>
            <a:r>
              <a:rPr lang="fa-IR" sz="1400" b="1" dirty="0">
                <a:solidFill>
                  <a:schemeClr val="tx1"/>
                </a:solidFill>
                <a:cs typeface="B Nazanin" panose="00000400000000000000" pitchFamily="2" charset="-78"/>
              </a:rPr>
              <a:t> </a:t>
            </a:r>
            <a:r>
              <a:rPr lang="fa-IR" sz="1400" b="1" u="sng" dirty="0">
                <a:solidFill>
                  <a:schemeClr val="tx1"/>
                </a:solidFill>
                <a:cs typeface="B Nazanin" panose="00000400000000000000" pitchFamily="2" charset="-78"/>
              </a:rPr>
              <a:t>صدور بخشنامه فرم‌های مربوط به بودجه</a:t>
            </a:r>
            <a:r>
              <a:rPr lang="fa-IR" sz="1400" b="1" dirty="0">
                <a:solidFill>
                  <a:schemeClr val="tx1"/>
                </a:solidFill>
                <a:cs typeface="B Nazanin" panose="00000400000000000000" pitchFamily="2" charset="-78"/>
              </a:rPr>
              <a:t>، بودجه‌ریزی شهرداری‌ها که همه ساله جهت اجرا و رعایت مفاد آن به کلیه شهرداری‌ها </a:t>
            </a:r>
          </a:p>
          <a:p>
            <a:pPr algn="just" rtl="1">
              <a:lnSpc>
                <a:spcPct val="150000"/>
              </a:lnSpc>
              <a:buFont typeface="Wingdings" panose="05000000000000000000" pitchFamily="2" charset="2"/>
              <a:buChar char="v"/>
            </a:pPr>
            <a:r>
              <a:rPr lang="fa-IR" sz="1400" b="1" u="sng" dirty="0">
                <a:solidFill>
                  <a:schemeClr val="tx1"/>
                </a:solidFill>
                <a:cs typeface="B Nazanin" panose="00000400000000000000" pitchFamily="2" charset="-78"/>
              </a:rPr>
              <a:t>تهیه و تنظیم بودجه شهرداری </a:t>
            </a:r>
            <a:r>
              <a:rPr lang="fa-IR" sz="1400" b="1" dirty="0">
                <a:solidFill>
                  <a:schemeClr val="tx1"/>
                </a:solidFill>
                <a:cs typeface="B Nazanin" panose="00000400000000000000" pitchFamily="2" charset="-78"/>
              </a:rPr>
              <a:t>که در اجرای ماده 26 آیین‌نامه مالی شهرداری‌ها باید به موقع تهیه و </a:t>
            </a:r>
            <a:r>
              <a:rPr lang="fa-IR" sz="1400" b="1" u="sng" dirty="0">
                <a:solidFill>
                  <a:schemeClr val="tx1"/>
                </a:solidFill>
                <a:cs typeface="B Nazanin" panose="00000400000000000000" pitchFamily="2" charset="-78"/>
              </a:rPr>
              <a:t>تقدیم شورای شهر </a:t>
            </a:r>
            <a:r>
              <a:rPr lang="fa-IR" sz="1400" b="1" dirty="0">
                <a:solidFill>
                  <a:schemeClr val="tx1"/>
                </a:solidFill>
                <a:cs typeface="B Nazanin" panose="00000400000000000000" pitchFamily="2" charset="-78"/>
              </a:rPr>
              <a:t>گردد. </a:t>
            </a:r>
          </a:p>
          <a:p>
            <a:pPr algn="just" rtl="1">
              <a:lnSpc>
                <a:spcPct val="150000"/>
              </a:lnSpc>
              <a:buFont typeface="Wingdings" panose="05000000000000000000" pitchFamily="2" charset="2"/>
              <a:buChar char="v"/>
            </a:pPr>
            <a:r>
              <a:rPr lang="fa-IR" sz="1400" b="1" dirty="0">
                <a:solidFill>
                  <a:schemeClr val="tx1"/>
                </a:solidFill>
                <a:cs typeface="B Nazanin" panose="00000400000000000000" pitchFamily="2" charset="-78"/>
              </a:rPr>
              <a:t>به عبارت دیگر نظارت قبل از خرج یعنی </a:t>
            </a:r>
            <a:r>
              <a:rPr lang="fa-IR" sz="1400" b="1" u="sng" dirty="0">
                <a:solidFill>
                  <a:schemeClr val="tx1"/>
                </a:solidFill>
                <a:cs typeface="B Nazanin" panose="00000400000000000000" pitchFamily="2" charset="-78"/>
              </a:rPr>
              <a:t>تطبیق مخارج شهرداری با قوانین و مقررات مربوطه</a:t>
            </a:r>
            <a:r>
              <a:rPr lang="fa-IR" sz="1400" b="1" dirty="0">
                <a:solidFill>
                  <a:schemeClr val="tx1"/>
                </a:solidFill>
                <a:cs typeface="B Nazanin" panose="00000400000000000000" pitchFamily="2" charset="-78"/>
              </a:rPr>
              <a:t>، به بیان ساده‌تر قبل از آنکه خرج یا هزینه به مرحله پرداخت برسد بایستی صحت خرج از نظر مطابقت با بودجه مصوب و مقررات مربوطه اثبات شود و هیچ هزینه‌ای پرداخت نمی‌گردد مگر آنکه صحت آن از نظر رعایت قوانین و مقررات مورد تأیید حسابدار یا قائم‌مقام ایشان و شهردار یا قائم‌مقام ایشان که مورد تأیید مقامات اسلامی شهر می‌باشد قرار گیرد.</a:t>
            </a:r>
          </a:p>
          <a:p>
            <a:pPr algn="just" rtl="1">
              <a:lnSpc>
                <a:spcPct val="150000"/>
              </a:lnSpc>
            </a:pPr>
            <a:endParaRPr lang="en-US" sz="1600" dirty="0">
              <a:cs typeface="B Nazanin" panose="00000400000000000000" pitchFamily="2" charset="-78"/>
            </a:endParaRPr>
          </a:p>
        </p:txBody>
      </p:sp>
      <p:sp>
        <p:nvSpPr>
          <p:cNvPr id="4" name="Slide Number Placeholder 5">
            <a:extLst>
              <a:ext uri="{FF2B5EF4-FFF2-40B4-BE49-F238E27FC236}">
                <a16:creationId xmlns:a16="http://schemas.microsoft.com/office/drawing/2014/main" id="{D6607480-7086-4076-9727-C668803208C8}"/>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31</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8179186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59607-A61C-4567-A288-4EB85580478F}"/>
              </a:ext>
            </a:extLst>
          </p:cNvPr>
          <p:cNvSpPr>
            <a:spLocks noGrp="1"/>
          </p:cNvSpPr>
          <p:nvPr>
            <p:ph type="title"/>
          </p:nvPr>
        </p:nvSpPr>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تهیه، تنظیم و پیشنهاد بودجه</a:t>
            </a:r>
            <a:b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b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F852D3BF-0893-4AAD-B8C7-9B3553AD28D1}"/>
              </a:ext>
            </a:extLst>
          </p:cNvPr>
          <p:cNvSpPr>
            <a:spLocks noGrp="1"/>
          </p:cNvSpPr>
          <p:nvPr>
            <p:ph idx="1"/>
          </p:nvPr>
        </p:nvSpPr>
        <p:spPr>
          <a:xfrm>
            <a:off x="838200" y="1303130"/>
            <a:ext cx="6347714" cy="3880773"/>
          </a:xfrm>
        </p:spPr>
        <p:txBody>
          <a:bodyPr>
            <a:noAutofit/>
          </a:bodyPr>
          <a:lstStyle/>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از </a:t>
            </a:r>
            <a:r>
              <a:rPr lang="fa-IR" b="1" u="sng" dirty="0">
                <a:solidFill>
                  <a:schemeClr val="tx1"/>
                </a:solidFill>
                <a:cs typeface="B Nazanin" panose="00000400000000000000" pitchFamily="2" charset="-78"/>
              </a:rPr>
              <a:t>نظر شکلی مطابق دستورالعمل " طرز تهیه، تدوین، اجرا و تفریغ بودجه شهرداری، سازمان های وابسته و مؤسسات و شرکت های تابعه" که در دی ماه 1397 توسط وزارت کشور ابلاغ گردیده تنظیم می گردد. </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مطابق با ماده 26 آیین نامه مالی شهرداری‌ها، </a:t>
            </a:r>
            <a:r>
              <a:rPr lang="fa-IR" b="1" u="sng" dirty="0">
                <a:solidFill>
                  <a:schemeClr val="tx1"/>
                </a:solidFill>
                <a:cs typeface="B Nazanin" panose="00000400000000000000" pitchFamily="2" charset="-78"/>
              </a:rPr>
              <a:t>مسئولیت تنظیم بودجه شهرداری به عهده شهردار بوده</a:t>
            </a:r>
            <a:r>
              <a:rPr lang="fa-IR" b="1" dirty="0">
                <a:solidFill>
                  <a:schemeClr val="tx1"/>
                </a:solidFill>
                <a:cs typeface="B Nazanin" panose="00000400000000000000" pitchFamily="2" charset="-78"/>
              </a:rPr>
              <a:t> و واگذاری این وظیفه از طرف شهردار به هر یک از مأمورین دیگر شهرداری رافع مسئولیت از شهردار نخواهد بود. لیکن شهرداران کلانشهرها و مراکز استان می‌توانند بر اساس ساختار سازمانی مصوب خود، این </a:t>
            </a:r>
            <a:r>
              <a:rPr lang="fa-IR" b="1" u="sng" dirty="0">
                <a:solidFill>
                  <a:schemeClr val="tx1"/>
                </a:solidFill>
                <a:cs typeface="B Nazanin" panose="00000400000000000000" pitchFamily="2" charset="-78"/>
              </a:rPr>
              <a:t>وظیفه را به معاونت برنامه‌ریزی و توسعه سرمایه انسانی و در سایر شهرداری‌ها به واحدهای اجرایی ذیربط (مطابق با ساختار مصوب سازمانی خود) </a:t>
            </a:r>
            <a:r>
              <a:rPr lang="fa-IR" b="1" dirty="0">
                <a:solidFill>
                  <a:schemeClr val="tx1"/>
                </a:solidFill>
                <a:cs typeface="B Nazanin" panose="00000400000000000000" pitchFamily="2" charset="-78"/>
              </a:rPr>
              <a:t>با رعایت عدم واگذاری وظایف ناسازگار (عدم واگذاری همزمان و تفکیک فعالیت‌های برنامه‌ریزی، اجرا و گزارش‌گیری، نظارت) ارجاع دهند.</a:t>
            </a:r>
          </a:p>
          <a:p>
            <a:pPr algn="just" rtl="1">
              <a:lnSpc>
                <a:spcPct val="150000"/>
              </a:lnSpc>
              <a:buFont typeface="Wingdings" panose="05000000000000000000" pitchFamily="2" charset="2"/>
              <a:buChar char="v"/>
            </a:pPr>
            <a:endParaRPr lang="fa-IR"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87D40D4E-3E1D-43FA-B0A2-A053A44F2FA1}"/>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32</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919166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0BA77-FBE4-4E91-8B5F-E5043678FE24}"/>
              </a:ext>
            </a:extLst>
          </p:cNvPr>
          <p:cNvSpPr>
            <a:spLocks noGrp="1"/>
          </p:cNvSpPr>
          <p:nvPr>
            <p:ph type="title"/>
          </p:nvPr>
        </p:nvSpPr>
        <p:spPr/>
        <p:txBody>
          <a:bodyPr>
            <a:normAutofit/>
          </a:bodyPr>
          <a:lstStyle/>
          <a:p>
            <a:pPr algn="r" rtl="1"/>
            <a:r>
              <a:rPr lang="fa-IR"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مواد قانونی مربوطه</a:t>
            </a:r>
            <a:endParaRPr lang="en-US"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5F32D7C7-1672-4995-BE75-F50AB1DDFBC9}"/>
              </a:ext>
            </a:extLst>
          </p:cNvPr>
          <p:cNvSpPr>
            <a:spLocks noGrp="1"/>
          </p:cNvSpPr>
          <p:nvPr>
            <p:ph idx="1"/>
          </p:nvPr>
        </p:nvSpPr>
        <p:spPr>
          <a:xfrm>
            <a:off x="583095" y="1600200"/>
            <a:ext cx="6347714" cy="3880773"/>
          </a:xfrm>
        </p:spPr>
        <p:txBody>
          <a:bodyPr>
            <a:normAutofit/>
          </a:bodyPr>
          <a:lstStyle/>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ماده ۲۳ آیین نامه مالی شهرداری ها</a:t>
            </a:r>
          </a:p>
          <a:p>
            <a:pPr marL="0" indent="0" algn="just" rtl="1">
              <a:lnSpc>
                <a:spcPct val="150000"/>
              </a:lnSpc>
              <a:buNone/>
            </a:pPr>
            <a:r>
              <a:rPr lang="fa-IR" b="1" dirty="0">
                <a:solidFill>
                  <a:schemeClr val="tx1"/>
                </a:solidFill>
                <a:cs typeface="B Nazanin" panose="00000400000000000000" pitchFamily="2" charset="-78"/>
              </a:rPr>
              <a:t> بودجه سالانه شهرداری عبارت است از یک برنامه جامع مالی که در آن کلیه خدمات و فعالیتها و اقداماتی که باید در طی سال مالی انجام‌شود همراه با برآورد مبلغ و میزان مخارج و درآمدهای لازم برای تأمین هزینه انجام آنها پیش‌بینی می‌شود و پس از تصویب انجمن شهر قابل اجرا ‌است.</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ماده 67 قوانین شهرداری ها و دهیاری های کشور</a:t>
            </a:r>
            <a:endParaRPr lang="en-US" b="1" dirty="0">
              <a:solidFill>
                <a:schemeClr val="tx1"/>
              </a:solidFill>
              <a:cs typeface="B Nazanin" pitchFamily="2" charset="-78"/>
            </a:endParaRPr>
          </a:p>
          <a:p>
            <a:pPr marL="68580" indent="0" algn="just" rtl="1">
              <a:lnSpc>
                <a:spcPct val="150000"/>
              </a:lnSpc>
              <a:buNone/>
            </a:pPr>
            <a:r>
              <a:rPr lang="fa-IR" b="1" dirty="0">
                <a:solidFill>
                  <a:schemeClr val="tx1"/>
                </a:solidFill>
                <a:cs typeface="B Nazanin" pitchFamily="2" charset="-78"/>
              </a:rPr>
              <a:t>شهرداری مکلف است منتهی به روز آخر دی ماه بودجه سالیانه خود را به شورای شهر پیشنهاد نماید.</a:t>
            </a:r>
            <a:endParaRPr lang="en-US" b="1" dirty="0">
              <a:solidFill>
                <a:schemeClr val="tx1"/>
              </a:solidFill>
              <a:cs typeface="B Nazanin" panose="00000400000000000000" pitchFamily="2" charset="-78"/>
            </a:endParaRPr>
          </a:p>
          <a:p>
            <a:pPr marL="0" indent="0" algn="just" rtl="1">
              <a:lnSpc>
                <a:spcPct val="150000"/>
              </a:lnSpc>
              <a:buNone/>
            </a:pPr>
            <a:endParaRPr lang="en-US" b="1" dirty="0">
              <a:cs typeface="B Nazanin" panose="00000400000000000000" pitchFamily="2" charset="-78"/>
            </a:endParaRPr>
          </a:p>
        </p:txBody>
      </p:sp>
      <p:sp>
        <p:nvSpPr>
          <p:cNvPr id="4" name="Slide Number Placeholder 5">
            <a:extLst>
              <a:ext uri="{FF2B5EF4-FFF2-40B4-BE49-F238E27FC236}">
                <a16:creationId xmlns:a16="http://schemas.microsoft.com/office/drawing/2014/main" id="{808EFD1C-6571-4C37-AAF2-1B1DF447BCDF}"/>
              </a:ext>
            </a:extLst>
          </p:cNvPr>
          <p:cNvSpPr txBox="1">
            <a:spLocks/>
          </p:cNvSpPr>
          <p:nvPr/>
        </p:nvSpPr>
        <p:spPr>
          <a:xfrm>
            <a:off x="8438322" y="6410739"/>
            <a:ext cx="456316" cy="278986"/>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33</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4343615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96556-590A-427E-8E46-038D8A6A1F71}"/>
              </a:ext>
            </a:extLst>
          </p:cNvPr>
          <p:cNvSpPr>
            <a:spLocks noGrp="1"/>
          </p:cNvSpPr>
          <p:nvPr>
            <p:ph type="title"/>
          </p:nvPr>
        </p:nvSpPr>
        <p:spPr/>
        <p:txBody>
          <a:bodyPr>
            <a:normAutofit/>
          </a:bodyPr>
          <a:lstStyle/>
          <a:p>
            <a:pPr algn="r" rtl="1"/>
            <a:r>
              <a:rPr lang="fa-IR"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تدوین بودجه مطابق با طبقه بندی اقتصادی</a:t>
            </a:r>
            <a:endParaRPr lang="en-US" sz="28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6D61B7EA-C8B0-49B1-9308-678F1D4405AD}"/>
              </a:ext>
            </a:extLst>
          </p:cNvPr>
          <p:cNvSpPr>
            <a:spLocks noGrp="1"/>
          </p:cNvSpPr>
          <p:nvPr>
            <p:ph idx="1"/>
          </p:nvPr>
        </p:nvSpPr>
        <p:spPr>
          <a:xfrm>
            <a:off x="586487" y="1219200"/>
            <a:ext cx="6500113" cy="3880773"/>
          </a:xfrm>
        </p:spPr>
        <p:txBody>
          <a:bodyPr>
            <a:noAutofit/>
          </a:bodyPr>
          <a:lstStyle/>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الف) بودجه عمومی شهرداری (معاونت‌ها، مناطق، واحدهای ستادی و سازمان‌های وابسته) که شامل اجزاء زیر است:</a:t>
            </a:r>
          </a:p>
          <a:p>
            <a:pPr marL="0" indent="0" algn="just" rtl="1">
              <a:lnSpc>
                <a:spcPct val="150000"/>
              </a:lnSpc>
              <a:buNone/>
            </a:pPr>
            <a:r>
              <a:rPr lang="fa-IR" b="1" dirty="0">
                <a:solidFill>
                  <a:schemeClr val="tx1"/>
                </a:solidFill>
                <a:cs typeface="B Nazanin" panose="00000400000000000000" pitchFamily="2" charset="-78"/>
              </a:rPr>
              <a:t>1- </a:t>
            </a:r>
            <a:r>
              <a:rPr lang="fa-IR" b="1" u="sng" dirty="0">
                <a:solidFill>
                  <a:schemeClr val="tx1"/>
                </a:solidFill>
                <a:cs typeface="B Nazanin" panose="00000400000000000000" pitchFamily="2" charset="-78"/>
              </a:rPr>
              <a:t>پیش‌بینی درآمدها و سایر منابعی </a:t>
            </a:r>
            <a:r>
              <a:rPr lang="fa-IR" b="1" dirty="0">
                <a:solidFill>
                  <a:schemeClr val="tx1"/>
                </a:solidFill>
                <a:cs typeface="B Nazanin" panose="00000400000000000000" pitchFamily="2" charset="-78"/>
              </a:rPr>
              <a:t>که در دوره عمل بودجه تحقق می‌یابد و قابل وصول است.</a:t>
            </a:r>
          </a:p>
          <a:p>
            <a:pPr marL="0" indent="0" algn="just" rtl="1">
              <a:lnSpc>
                <a:spcPct val="150000"/>
              </a:lnSpc>
              <a:buNone/>
            </a:pPr>
            <a:r>
              <a:rPr lang="fa-IR" b="1" dirty="0">
                <a:solidFill>
                  <a:schemeClr val="tx1"/>
                </a:solidFill>
                <a:cs typeface="B Nazanin" panose="00000400000000000000" pitchFamily="2" charset="-78"/>
              </a:rPr>
              <a:t>2- </a:t>
            </a:r>
            <a:r>
              <a:rPr lang="fa-IR" b="1" u="sng" dirty="0">
                <a:solidFill>
                  <a:schemeClr val="tx1"/>
                </a:solidFill>
                <a:cs typeface="B Nazanin" panose="00000400000000000000" pitchFamily="2" charset="-78"/>
              </a:rPr>
              <a:t>پیش‌بینی مصارف شامل مخارج (هزینه‌ها و پرداخت‌های</a:t>
            </a:r>
            <a:r>
              <a:rPr lang="fa-IR" b="1" dirty="0">
                <a:solidFill>
                  <a:schemeClr val="tx1"/>
                </a:solidFill>
                <a:cs typeface="B Nazanin" panose="00000400000000000000" pitchFamily="2" charset="-78"/>
              </a:rPr>
              <a:t>) که در سال مالی واقع می‌شود و از محل منابع مالی همان سال، قابل تأمین است.</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ب) </a:t>
            </a:r>
            <a:r>
              <a:rPr lang="fa-IR" b="1" u="sng" dirty="0">
                <a:solidFill>
                  <a:schemeClr val="tx1"/>
                </a:solidFill>
                <a:cs typeface="B Nazanin" panose="00000400000000000000" pitchFamily="2" charset="-78"/>
              </a:rPr>
              <a:t>بودجه موسسات و شرکت‌های تابعه: </a:t>
            </a:r>
            <a:r>
              <a:rPr lang="fa-IR" b="1" dirty="0">
                <a:solidFill>
                  <a:schemeClr val="tx1"/>
                </a:solidFill>
                <a:cs typeface="B Nazanin" panose="00000400000000000000" pitchFamily="2" charset="-78"/>
              </a:rPr>
              <a:t>بودجه موسسات و شرکت‌های تابعه شهرداری می‌بایست بر اساس سیاست‌های کلی، برنامه‌های مصوب، راهنماها و اهداف کمی برنامه‌های شهری تدوین و جهت حفظ جامعیت و تهیه بودجه تلفیقی همزمان با بودجه عمومی شهرداری ارائه گردد.</a:t>
            </a:r>
          </a:p>
          <a:p>
            <a:pPr algn="just" rtl="1">
              <a:lnSpc>
                <a:spcPct val="150000"/>
              </a:lnSpc>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023A68BC-D230-4A4B-B004-D5C07A44A0A8}"/>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34</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6800052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ADADF-9310-4605-B2B5-DC4B65F5077D}"/>
              </a:ext>
            </a:extLst>
          </p:cNvPr>
          <p:cNvSpPr>
            <a:spLocks noGrp="1"/>
          </p:cNvSpPr>
          <p:nvPr>
            <p:ph type="title"/>
          </p:nvPr>
        </p:nvSpPr>
        <p:spPr>
          <a:xfrm>
            <a:off x="457200" y="355600"/>
            <a:ext cx="6347713" cy="13208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منابع بودجه شهرداری</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D27FD2EE-E287-47E5-90D8-80F005E8E64C}"/>
              </a:ext>
            </a:extLst>
          </p:cNvPr>
          <p:cNvSpPr>
            <a:spLocks noGrp="1"/>
          </p:cNvSpPr>
          <p:nvPr>
            <p:ph idx="1"/>
          </p:nvPr>
        </p:nvSpPr>
        <p:spPr>
          <a:xfrm>
            <a:off x="304800" y="1148427"/>
            <a:ext cx="6804914" cy="3880773"/>
          </a:xfrm>
        </p:spPr>
        <p:txBody>
          <a:bodyPr>
            <a:noAutofit/>
          </a:bodyPr>
          <a:lstStyle/>
          <a:p>
            <a:pPr marL="0" indent="0" algn="just" rtl="1">
              <a:lnSpc>
                <a:spcPct val="150000"/>
              </a:lnSpc>
              <a:buNone/>
            </a:pPr>
            <a:r>
              <a:rPr lang="fa-IR" sz="1600" b="1" dirty="0">
                <a:solidFill>
                  <a:schemeClr val="tx1"/>
                </a:solidFill>
                <a:cs typeface="B Nazanin" panose="00000400000000000000" pitchFamily="2" charset="-78"/>
              </a:rPr>
              <a:t>منابع بودجه شهرداری به لحاظ طبقه‌بندی اقتصادی به سه دسته کلی </a:t>
            </a:r>
            <a:r>
              <a:rPr lang="fa-IR" sz="1600" b="1" u="sng" dirty="0">
                <a:solidFill>
                  <a:schemeClr val="tx1"/>
                </a:solidFill>
                <a:cs typeface="B Nazanin" panose="00000400000000000000" pitchFamily="2" charset="-78"/>
              </a:rPr>
              <a:t>درآمدها</a:t>
            </a:r>
            <a:r>
              <a:rPr lang="fa-IR" sz="1600" b="1" dirty="0">
                <a:solidFill>
                  <a:schemeClr val="tx1"/>
                </a:solidFill>
                <a:cs typeface="B Nazanin" panose="00000400000000000000" pitchFamily="2" charset="-78"/>
              </a:rPr>
              <a:t>، </a:t>
            </a:r>
            <a:r>
              <a:rPr lang="fa-IR" sz="1600" b="1" u="sng" dirty="0">
                <a:solidFill>
                  <a:schemeClr val="tx1"/>
                </a:solidFill>
                <a:cs typeface="B Nazanin" panose="00000400000000000000" pitchFamily="2" charset="-78"/>
              </a:rPr>
              <a:t>واگذاری دارایی‌های سرمایه‌ای</a:t>
            </a:r>
            <a:r>
              <a:rPr lang="fa-IR" sz="1600" b="1" dirty="0">
                <a:solidFill>
                  <a:schemeClr val="tx1"/>
                </a:solidFill>
                <a:cs typeface="B Nazanin" panose="00000400000000000000" pitchFamily="2" charset="-78"/>
              </a:rPr>
              <a:t> و </a:t>
            </a:r>
            <a:r>
              <a:rPr lang="fa-IR" sz="1600" b="1" u="sng" dirty="0">
                <a:solidFill>
                  <a:schemeClr val="tx1"/>
                </a:solidFill>
                <a:cs typeface="B Nazanin" panose="00000400000000000000" pitchFamily="2" charset="-78"/>
              </a:rPr>
              <a:t>واگذاری دارایی‌های مالی </a:t>
            </a:r>
            <a:r>
              <a:rPr lang="fa-IR" sz="1600" b="1" dirty="0">
                <a:solidFill>
                  <a:schemeClr val="tx1"/>
                </a:solidFill>
                <a:cs typeface="B Nazanin" panose="00000400000000000000" pitchFamily="2" charset="-78"/>
              </a:rPr>
              <a:t>تقسیم می‌شوند.</a:t>
            </a:r>
          </a:p>
          <a:p>
            <a:pPr marL="0" indent="0" algn="just" rtl="1">
              <a:lnSpc>
                <a:spcPct val="150000"/>
              </a:lnSpc>
              <a:buNone/>
            </a:pPr>
            <a:r>
              <a:rPr lang="fa-IR" sz="1600" b="1" u="sng" dirty="0">
                <a:solidFill>
                  <a:schemeClr val="tx1"/>
                </a:solidFill>
                <a:cs typeface="B Nazanin" panose="00000400000000000000" pitchFamily="2" charset="-78"/>
              </a:rPr>
              <a:t>1. درآمدها</a:t>
            </a:r>
            <a:r>
              <a:rPr lang="fa-IR" sz="1600" b="1" dirty="0">
                <a:solidFill>
                  <a:schemeClr val="tx1"/>
                </a:solidFill>
                <a:cs typeface="B Nazanin" panose="00000400000000000000" pitchFamily="2" charset="-78"/>
              </a:rPr>
              <a:t>: درآمدهای شهرداری عبارت از وجوهی که شهرداری به موجب قوانین و مقررات و مصوبات شورای اسلامی شهر دریافت می‌کند. مطابق با ماده 29 آیین‌نامه مالی شهرداری‌ها طبقه‌بندی درآمدها در شهرداری به شرح ذیل می‌باشد:</a:t>
            </a:r>
          </a:p>
          <a:p>
            <a:pPr lvl="1" algn="just" rtl="1">
              <a:buFont typeface="Wingdings" panose="05000000000000000000" pitchFamily="2" charset="2"/>
              <a:buChar char="v"/>
            </a:pPr>
            <a:r>
              <a:rPr lang="fa-IR" b="1" dirty="0">
                <a:solidFill>
                  <a:schemeClr val="tx1"/>
                </a:solidFill>
                <a:cs typeface="B Nazanin" panose="00000400000000000000" pitchFamily="2" charset="-78"/>
              </a:rPr>
              <a:t>درآمدهای ناشی از عوارض عمومی (درآمدهای مستمر)</a:t>
            </a:r>
          </a:p>
          <a:p>
            <a:pPr lvl="1" algn="just" rtl="1">
              <a:buFont typeface="Wingdings" panose="05000000000000000000" pitchFamily="2" charset="2"/>
              <a:buChar char="v"/>
            </a:pPr>
            <a:r>
              <a:rPr lang="fa-IR" b="1" dirty="0">
                <a:solidFill>
                  <a:schemeClr val="tx1"/>
                </a:solidFill>
                <a:cs typeface="B Nazanin" panose="00000400000000000000" pitchFamily="2" charset="-78"/>
              </a:rPr>
              <a:t>درآمدهای ناشی از عوارض اختصاصی</a:t>
            </a:r>
          </a:p>
          <a:p>
            <a:pPr lvl="1" algn="just" rtl="1">
              <a:buFont typeface="Wingdings" panose="05000000000000000000" pitchFamily="2" charset="2"/>
              <a:buChar char="v"/>
            </a:pPr>
            <a:r>
              <a:rPr lang="fa-IR" b="1" dirty="0">
                <a:solidFill>
                  <a:schemeClr val="tx1"/>
                </a:solidFill>
                <a:cs typeface="B Nazanin" panose="00000400000000000000" pitchFamily="2" charset="-78"/>
              </a:rPr>
              <a:t>بهای خدمات و درآمدهای مؤسسات انتفاعی شهرداری</a:t>
            </a:r>
          </a:p>
          <a:p>
            <a:pPr lvl="1" algn="just" rtl="1">
              <a:buFont typeface="Wingdings" panose="05000000000000000000" pitchFamily="2" charset="2"/>
              <a:buChar char="v"/>
            </a:pPr>
            <a:r>
              <a:rPr lang="fa-IR" b="1" dirty="0">
                <a:solidFill>
                  <a:schemeClr val="tx1"/>
                </a:solidFill>
                <a:cs typeface="B Nazanin" panose="00000400000000000000" pitchFamily="2" charset="-78"/>
              </a:rPr>
              <a:t>درآمدهای حاصل از وجوه و اموال شهرداری</a:t>
            </a:r>
          </a:p>
          <a:p>
            <a:pPr lvl="1" algn="just" rtl="1">
              <a:buFont typeface="Wingdings" panose="05000000000000000000" pitchFamily="2" charset="2"/>
              <a:buChar char="v"/>
            </a:pPr>
            <a:r>
              <a:rPr lang="fa-IR" b="1" dirty="0">
                <a:solidFill>
                  <a:schemeClr val="tx1"/>
                </a:solidFill>
                <a:cs typeface="B Nazanin" panose="00000400000000000000" pitchFamily="2" charset="-78"/>
              </a:rPr>
              <a:t>کمکهای اعطایی دولت و سازمانهای دولتی</a:t>
            </a:r>
          </a:p>
          <a:p>
            <a:pPr lvl="1"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اعانات و کمکهای اهدایی اشخاص و سازمانهای خصوصی و اموال و دارایی‌هایی که به طور اتفاقی یا به موجب قانون به شهرداری تعلق می‌گیرد.</a:t>
            </a:r>
          </a:p>
          <a:p>
            <a:pPr marL="0" indent="0" algn="just" rtl="1">
              <a:lnSpc>
                <a:spcPct val="150000"/>
              </a:lnSpc>
              <a:buNone/>
            </a:pPr>
            <a:endParaRPr lang="en-US" sz="16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3113374C-0DAB-45A1-95EF-63B59C34E669}"/>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35</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5021617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B0E43-E938-4189-8B38-44D704DE3716}"/>
              </a:ext>
            </a:extLst>
          </p:cNvPr>
          <p:cNvSpPr>
            <a:spLocks noGrp="1"/>
          </p:cNvSpPr>
          <p:nvPr>
            <p:ph type="title"/>
          </p:nvPr>
        </p:nvSpPr>
        <p:spPr>
          <a:xfrm>
            <a:off x="609599" y="609600"/>
            <a:ext cx="6347713" cy="6096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واگذاری دارایی های سرمایه ای</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326A06AD-9429-4FB8-B380-58272D9799FC}"/>
              </a:ext>
            </a:extLst>
          </p:cNvPr>
          <p:cNvSpPr>
            <a:spLocks noGrp="1"/>
          </p:cNvSpPr>
          <p:nvPr>
            <p:ph idx="1"/>
          </p:nvPr>
        </p:nvSpPr>
        <p:spPr>
          <a:xfrm>
            <a:off x="480390" y="1488613"/>
            <a:ext cx="6682410" cy="3880773"/>
          </a:xfrm>
        </p:spPr>
        <p:txBody>
          <a:bodyPr>
            <a:noAutofit/>
          </a:bodyPr>
          <a:lstStyle/>
          <a:p>
            <a:pPr marL="0" indent="0" algn="just" rtl="1">
              <a:lnSpc>
                <a:spcPct val="170000"/>
              </a:lnSpc>
              <a:buNone/>
            </a:pPr>
            <a:r>
              <a:rPr lang="fa-IR" b="1" u="sng" dirty="0">
                <a:solidFill>
                  <a:schemeClr val="tx1"/>
                </a:solidFill>
                <a:cs typeface="B Nazanin" panose="00000400000000000000" pitchFamily="2" charset="-78"/>
              </a:rPr>
              <a:t>منابع حاصل از فروش اموال سرمایه‌ای و دارایی‌های ثابت شهرداری است و منظور از آن تأمین منابع از محل واگذاری دارایی‌هایی است</a:t>
            </a:r>
            <a:r>
              <a:rPr lang="fa-IR" b="1" dirty="0">
                <a:solidFill>
                  <a:schemeClr val="tx1"/>
                </a:solidFill>
                <a:cs typeface="B Nazanin" panose="00000400000000000000" pitchFamily="2" charset="-78"/>
              </a:rPr>
              <a:t> که در فرآیند تولید کالا و خدمات به کار گرفته می‌شوند و عمر آن‌ها بیش از یک سال است. موارد زیر با توجه به مبانی قانونی و مقررات، جزء آن‌ها در شمار واگذاری دارایی‌های سرمایه‌ای قرار می‌گیرند.</a:t>
            </a:r>
          </a:p>
          <a:p>
            <a:pPr algn="just" rtl="1">
              <a:buFont typeface="+mj-lt"/>
              <a:buAutoNum type="arabicParenR"/>
            </a:pPr>
            <a:r>
              <a:rPr lang="fa-IR" b="1" dirty="0">
                <a:solidFill>
                  <a:schemeClr val="tx1"/>
                </a:solidFill>
                <a:cs typeface="B Nazanin" panose="00000400000000000000" pitchFamily="2" charset="-78"/>
              </a:rPr>
              <a:t>درآمدهای ناشی از اجرای احکام ماده 101 قانون شهرداری</a:t>
            </a:r>
          </a:p>
          <a:p>
            <a:pPr algn="just" rtl="1">
              <a:buFont typeface="+mj-lt"/>
              <a:buAutoNum type="arabicParenR"/>
            </a:pPr>
            <a:r>
              <a:rPr lang="fa-IR" b="1" dirty="0">
                <a:solidFill>
                  <a:schemeClr val="tx1"/>
                </a:solidFill>
                <a:cs typeface="B Nazanin" panose="00000400000000000000" pitchFamily="2" charset="-78"/>
              </a:rPr>
              <a:t>فروش اموال غیر منقول</a:t>
            </a:r>
          </a:p>
          <a:p>
            <a:pPr algn="just" rtl="1">
              <a:buFont typeface="+mj-lt"/>
              <a:buAutoNum type="arabicParenR"/>
            </a:pPr>
            <a:r>
              <a:rPr lang="fa-IR" b="1" dirty="0">
                <a:solidFill>
                  <a:schemeClr val="tx1"/>
                </a:solidFill>
                <a:cs typeface="B Nazanin" panose="00000400000000000000" pitchFamily="2" charset="-78"/>
              </a:rPr>
              <a:t>فروش اموال منقول و استهلاک</a:t>
            </a:r>
          </a:p>
          <a:p>
            <a:pPr algn="just" rtl="1">
              <a:buFont typeface="+mj-lt"/>
              <a:buAutoNum type="arabicParenR"/>
            </a:pPr>
            <a:r>
              <a:rPr lang="fa-IR" b="1" dirty="0">
                <a:solidFill>
                  <a:schemeClr val="tx1"/>
                </a:solidFill>
                <a:cs typeface="B Nazanin" panose="00000400000000000000" pitchFamily="2" charset="-78"/>
              </a:rPr>
              <a:t>فروش خودرو</a:t>
            </a:r>
          </a:p>
          <a:p>
            <a:pPr algn="just" rtl="1">
              <a:buFont typeface="+mj-lt"/>
              <a:buAutoNum type="arabicParenR"/>
            </a:pPr>
            <a:r>
              <a:rPr lang="fa-IR" b="1" dirty="0">
                <a:solidFill>
                  <a:schemeClr val="tx1"/>
                </a:solidFill>
                <a:cs typeface="B Nazanin" panose="00000400000000000000" pitchFamily="2" charset="-78"/>
              </a:rPr>
              <a:t>فروش حقوق انتفاعی</a:t>
            </a:r>
          </a:p>
          <a:p>
            <a:pPr algn="just" rtl="1">
              <a:buFont typeface="+mj-lt"/>
              <a:buAutoNum type="arabicParenR"/>
            </a:pPr>
            <a:r>
              <a:rPr lang="fa-IR" b="1" dirty="0">
                <a:solidFill>
                  <a:schemeClr val="tx1"/>
                </a:solidFill>
                <a:cs typeface="B Nazanin" panose="00000400000000000000" pitchFamily="2" charset="-78"/>
              </a:rPr>
              <a:t>سایر</a:t>
            </a: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ABBA3753-0393-42B6-8178-CE8A6E585543}"/>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36</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6765647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02E54-E7AC-4A4A-910A-7C33D4F186F4}"/>
              </a:ext>
            </a:extLst>
          </p:cNvPr>
          <p:cNvSpPr>
            <a:spLocks noGrp="1"/>
          </p:cNvSpPr>
          <p:nvPr>
            <p:ph type="title"/>
          </p:nvPr>
        </p:nvSpPr>
        <p:spPr>
          <a:xfrm>
            <a:off x="609599" y="381000"/>
            <a:ext cx="6347713" cy="13208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واگذاری دارایی های مالی</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68E011BE-D1FF-44A2-B8A4-B3BD2CA841E9}"/>
              </a:ext>
            </a:extLst>
          </p:cNvPr>
          <p:cNvSpPr>
            <a:spLocks noGrp="1"/>
          </p:cNvSpPr>
          <p:nvPr>
            <p:ph idx="1"/>
          </p:nvPr>
        </p:nvSpPr>
        <p:spPr>
          <a:xfrm>
            <a:off x="228600" y="1453227"/>
            <a:ext cx="6858000" cy="3880773"/>
          </a:xfrm>
        </p:spPr>
        <p:txBody>
          <a:bodyPr>
            <a:noAutofit/>
          </a:bodyPr>
          <a:lstStyle/>
          <a:p>
            <a:pPr marL="0" indent="0" algn="r" rtl="1">
              <a:buNone/>
            </a:pPr>
            <a:r>
              <a:rPr lang="fa-IR" b="1" dirty="0">
                <a:cs typeface="B Nazanin" panose="00000400000000000000" pitchFamily="2" charset="-78"/>
              </a:rPr>
              <a:t>اهم موارد مرتبط با این بخش از واگذاری دارایی‌ها در شهرداری به شرح ذیل می‌باشد</a:t>
            </a:r>
          </a:p>
          <a:p>
            <a:pPr algn="r" rtl="1">
              <a:buFont typeface="Wingdings" panose="05000000000000000000" pitchFamily="2" charset="2"/>
              <a:buChar char="v"/>
            </a:pPr>
            <a:r>
              <a:rPr lang="fa-IR" b="1" dirty="0">
                <a:cs typeface="B Nazanin" panose="00000400000000000000" pitchFamily="2" charset="-78"/>
              </a:rPr>
              <a:t>وام های دریافتی</a:t>
            </a:r>
            <a:endParaRPr lang="fa-IR" sz="1600" b="1" dirty="0">
              <a:cs typeface="B Nazanin" panose="00000400000000000000" pitchFamily="2" charset="-78"/>
            </a:endParaRPr>
          </a:p>
          <a:p>
            <a:pPr algn="r" rtl="1">
              <a:buFont typeface="+mj-lt"/>
              <a:buAutoNum type="arabicParenR"/>
            </a:pPr>
            <a:r>
              <a:rPr lang="fa-IR" sz="1800" b="1" dirty="0">
                <a:cs typeface="B Nazanin" panose="00000400000000000000" pitchFamily="2" charset="-78"/>
              </a:rPr>
              <a:t>وام دریافتی از دولت</a:t>
            </a:r>
          </a:p>
          <a:p>
            <a:pPr algn="r" rtl="1">
              <a:buFont typeface="+mj-lt"/>
              <a:buAutoNum type="arabicParenR"/>
            </a:pPr>
            <a:r>
              <a:rPr lang="fa-IR" sz="1800" b="1" dirty="0">
                <a:cs typeface="B Nazanin" panose="00000400000000000000" pitchFamily="2" charset="-78"/>
              </a:rPr>
              <a:t>تسهیلات دریافتی از بانک‌ها و سایر مؤسسات مالی و اعتباری</a:t>
            </a:r>
          </a:p>
          <a:p>
            <a:pPr algn="r" rtl="1">
              <a:buFont typeface="+mj-lt"/>
              <a:buAutoNum type="arabicParenR"/>
            </a:pPr>
            <a:r>
              <a:rPr lang="fa-IR" sz="1800" b="1" dirty="0">
                <a:cs typeface="B Nazanin" panose="00000400000000000000" pitchFamily="2" charset="-78"/>
              </a:rPr>
              <a:t>تسهیلات خارجی</a:t>
            </a:r>
          </a:p>
          <a:p>
            <a:pPr algn="r" rtl="1">
              <a:buFont typeface="Wingdings" panose="05000000000000000000" pitchFamily="2" charset="2"/>
              <a:buChar char="v"/>
            </a:pPr>
            <a:r>
              <a:rPr lang="fa-IR" b="1" dirty="0">
                <a:cs typeface="B Nazanin" panose="00000400000000000000" pitchFamily="2" charset="-78"/>
              </a:rPr>
              <a:t>انتشار اوراق و اسناد:</a:t>
            </a:r>
          </a:p>
          <a:p>
            <a:pPr algn="r" rtl="1">
              <a:buFont typeface="+mj-lt"/>
              <a:buAutoNum type="arabicParenR"/>
            </a:pPr>
            <a:r>
              <a:rPr lang="fa-IR" sz="1800" b="1" dirty="0">
                <a:cs typeface="B Nazanin" panose="00000400000000000000" pitchFamily="2" charset="-78"/>
              </a:rPr>
              <a:t>اوراق مشارکت</a:t>
            </a:r>
          </a:p>
          <a:p>
            <a:pPr algn="r" rtl="1">
              <a:buFont typeface="+mj-lt"/>
              <a:buAutoNum type="arabicParenR"/>
            </a:pPr>
            <a:r>
              <a:rPr lang="fa-IR" sz="1800" b="1" dirty="0">
                <a:cs typeface="B Nazanin" panose="00000400000000000000" pitchFamily="2" charset="-78"/>
              </a:rPr>
              <a:t>انواع صکوک و سایر اوراق تأمین مالی</a:t>
            </a:r>
          </a:p>
          <a:p>
            <a:pPr algn="r" rtl="1">
              <a:buFont typeface="Wingdings" panose="05000000000000000000" pitchFamily="2" charset="2"/>
              <a:buChar char="v"/>
            </a:pPr>
            <a:r>
              <a:rPr lang="fa-IR" b="1" dirty="0">
                <a:cs typeface="B Nazanin" panose="00000400000000000000" pitchFamily="2" charset="-78"/>
              </a:rPr>
              <a:t>سایر منابع:</a:t>
            </a:r>
          </a:p>
          <a:p>
            <a:pPr marL="800100" lvl="1" indent="-342900" algn="r" rtl="1">
              <a:buFont typeface="+mj-lt"/>
              <a:buAutoNum type="arabicParenR"/>
            </a:pPr>
            <a:r>
              <a:rPr lang="fa-IR" sz="1800" b="1" dirty="0">
                <a:cs typeface="B Nazanin" panose="00000400000000000000" pitchFamily="2" charset="-78"/>
              </a:rPr>
              <a:t>بازدریافت وام‌های اعطایی</a:t>
            </a:r>
          </a:p>
          <a:p>
            <a:pPr marL="800100" lvl="1" indent="-342900" algn="r" rtl="1">
              <a:buFont typeface="+mj-lt"/>
              <a:buAutoNum type="arabicParenR"/>
            </a:pPr>
            <a:r>
              <a:rPr lang="fa-IR" sz="1800" b="1" dirty="0">
                <a:cs typeface="B Nazanin" panose="00000400000000000000" pitchFamily="2" charset="-78"/>
              </a:rPr>
              <a:t>سایر</a:t>
            </a:r>
          </a:p>
          <a:p>
            <a:pPr algn="r" rtl="1"/>
            <a:endParaRPr lang="en-US" b="1" dirty="0">
              <a:cs typeface="B Nazanin" panose="00000400000000000000" pitchFamily="2" charset="-78"/>
            </a:endParaRPr>
          </a:p>
        </p:txBody>
      </p:sp>
      <p:sp>
        <p:nvSpPr>
          <p:cNvPr id="4" name="Slide Number Placeholder 5">
            <a:extLst>
              <a:ext uri="{FF2B5EF4-FFF2-40B4-BE49-F238E27FC236}">
                <a16:creationId xmlns:a16="http://schemas.microsoft.com/office/drawing/2014/main" id="{D5A78A8D-A4CE-43F7-AB81-954C0C0DC90B}"/>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37</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381856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806AC-5E50-4518-BB57-E216E1C509C0}"/>
              </a:ext>
            </a:extLst>
          </p:cNvPr>
          <p:cNvSpPr>
            <a:spLocks noGrp="1"/>
          </p:cNvSpPr>
          <p:nvPr>
            <p:ph type="title"/>
          </p:nvPr>
        </p:nvSpPr>
        <p:spPr>
          <a:xfrm>
            <a:off x="609599" y="609600"/>
            <a:ext cx="6347713" cy="6858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تباصر مربوطه</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108D5E57-4B9E-4C21-96D2-25CAF20C09EE}"/>
              </a:ext>
            </a:extLst>
          </p:cNvPr>
          <p:cNvSpPr>
            <a:spLocks noGrp="1"/>
          </p:cNvSpPr>
          <p:nvPr>
            <p:ph idx="1"/>
          </p:nvPr>
        </p:nvSpPr>
        <p:spPr>
          <a:xfrm>
            <a:off x="762000" y="1295400"/>
            <a:ext cx="6347714" cy="3880773"/>
          </a:xfrm>
        </p:spPr>
        <p:txBody>
          <a:bodyPr>
            <a:noAutofit/>
          </a:bodyPr>
          <a:lstStyle/>
          <a:p>
            <a:pPr algn="just" rtl="1">
              <a:lnSpc>
                <a:spcPct val="160000"/>
              </a:lnSpc>
              <a:buFont typeface="Wingdings" panose="05000000000000000000" pitchFamily="2" charset="2"/>
              <a:buChar char="v"/>
            </a:pPr>
            <a:r>
              <a:rPr lang="fa-IR" b="1" u="sng" dirty="0">
                <a:solidFill>
                  <a:schemeClr val="tx1"/>
                </a:solidFill>
                <a:cs typeface="B Nazanin" panose="00000400000000000000" pitchFamily="2" charset="-78"/>
              </a:rPr>
              <a:t>تبصره 1</a:t>
            </a:r>
            <a:r>
              <a:rPr lang="fa-IR" b="1" dirty="0">
                <a:solidFill>
                  <a:schemeClr val="tx1"/>
                </a:solidFill>
                <a:cs typeface="B Nazanin" panose="00000400000000000000" pitchFamily="2" charset="-78"/>
              </a:rPr>
              <a:t>: با عنایت به مفاد ماده 40 آیین‌نامه مالی شهرداری‌ها، هرگونه </a:t>
            </a:r>
            <a:r>
              <a:rPr lang="fa-IR" b="1" u="sng" dirty="0">
                <a:solidFill>
                  <a:schemeClr val="tx1"/>
                </a:solidFill>
                <a:cs typeface="B Nazanin" panose="00000400000000000000" pitchFamily="2" charset="-78"/>
              </a:rPr>
              <a:t>استقراض در شهرداری باید با اجازه و تصویب شورای اسلامی شهر صورت گیرد</a:t>
            </a:r>
            <a:r>
              <a:rPr lang="fa-IR" b="1" dirty="0">
                <a:solidFill>
                  <a:schemeClr val="tx1"/>
                </a:solidFill>
                <a:cs typeface="B Nazanin" panose="00000400000000000000" pitchFamily="2" charset="-78"/>
              </a:rPr>
              <a:t> و شهرداری موظف است به استناد بند 13 ماده 80 قانون تشکیلات، وظایف و انتخاب شوراهای اسلامی کشور و انتخاب شهرداران، در پیوست لایحه بودجه سالانه خود، نسبت به تعیین شرایط مربوط با وجوه استقراضی از جمله میزان و موارد مصرف با رعایت شرایط ذکر شده در این دستورالعمل (فرم‌های پیوست) به شورای اسلامی شهر ارسال نماید. بدیهی است سا</a:t>
            </a:r>
            <a:r>
              <a:rPr lang="fa-IR" b="1" u="sng" dirty="0">
                <a:solidFill>
                  <a:schemeClr val="tx1"/>
                </a:solidFill>
                <a:cs typeface="B Nazanin" panose="00000400000000000000" pitchFamily="2" charset="-78"/>
              </a:rPr>
              <a:t>یر شرایط مرتبط از جمله نحوه استرداد، نرخ سود تعیین‌شده، مدت وام و ... باید پیش از استقراض در چارچوب لوایح جداگانه، به تصویب شورای اسلامی شهر برسد.</a:t>
            </a:r>
          </a:p>
          <a:p>
            <a:pPr marL="0" indent="0" algn="just" rtl="1">
              <a:lnSpc>
                <a:spcPct val="160000"/>
              </a:lnSpc>
              <a:buNone/>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5928911E-E8E2-45DA-9F31-E36C74507DB7}"/>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38</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926484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4FD64-97F8-4219-ABD1-CCC9DD751AE6}"/>
              </a:ext>
            </a:extLst>
          </p:cNvPr>
          <p:cNvSpPr>
            <a:spLocks noGrp="1"/>
          </p:cNvSpPr>
          <p:nvPr>
            <p:ph type="title"/>
          </p:nvPr>
        </p:nvSpPr>
        <p:spPr>
          <a:xfrm>
            <a:off x="609599" y="533400"/>
            <a:ext cx="6347713" cy="1320800"/>
          </a:xfrm>
        </p:spPr>
        <p:txBody>
          <a:bodyPr>
            <a:normAutofit fontScale="90000"/>
          </a:bodyPr>
          <a:lstStyle/>
          <a:p>
            <a:pPr algn="r" rtl="1"/>
            <a:r>
              <a:rPr lang="fa-IR" sz="3300" spc="-15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معنای کلمه  بودجه </a:t>
            </a:r>
            <a:br>
              <a:rPr lang="fa-IR" sz="4000" spc="-150" dirty="0">
                <a:solidFill>
                  <a:schemeClr val="accent1">
                    <a:lumMod val="50000"/>
                  </a:schemeClr>
                </a:solidFill>
              </a:rPr>
            </a:br>
            <a:br>
              <a:rPr lang="fa-IR" sz="2800" spc="-150" dirty="0">
                <a:solidFill>
                  <a:schemeClr val="accent1">
                    <a:lumMod val="50000"/>
                  </a:schemeClr>
                </a:solidFill>
              </a:rPr>
            </a:br>
            <a:endParaRPr lang="en-US" dirty="0">
              <a:solidFill>
                <a:schemeClr val="accent1">
                  <a:lumMod val="50000"/>
                </a:schemeClr>
              </a:solidFill>
            </a:endParaRPr>
          </a:p>
        </p:txBody>
      </p:sp>
      <p:sp>
        <p:nvSpPr>
          <p:cNvPr id="3" name="Content Placeholder 2">
            <a:extLst>
              <a:ext uri="{FF2B5EF4-FFF2-40B4-BE49-F238E27FC236}">
                <a16:creationId xmlns:a16="http://schemas.microsoft.com/office/drawing/2014/main" id="{047DB944-935D-42F5-B5E4-9C244F600D97}"/>
              </a:ext>
            </a:extLst>
          </p:cNvPr>
          <p:cNvSpPr>
            <a:spLocks noGrp="1"/>
          </p:cNvSpPr>
          <p:nvPr>
            <p:ph idx="1"/>
          </p:nvPr>
        </p:nvSpPr>
        <p:spPr>
          <a:xfrm>
            <a:off x="457200" y="1371600"/>
            <a:ext cx="6652514" cy="3880773"/>
          </a:xfrm>
        </p:spPr>
        <p:txBody>
          <a:bodyPr>
            <a:normAutofit/>
          </a:bodyPr>
          <a:lstStyle/>
          <a:p>
            <a:pPr algn="just" rtl="1">
              <a:buFont typeface="Wingdings" panose="05000000000000000000" pitchFamily="2" charset="2"/>
              <a:buChar char="v"/>
            </a:pPr>
            <a:r>
              <a:rPr lang="fa-IR" b="1" dirty="0">
                <a:solidFill>
                  <a:schemeClr val="tx1"/>
                </a:solidFill>
                <a:cs typeface="B Nazanin" panose="00000400000000000000" pitchFamily="2" charset="-78"/>
              </a:rPr>
              <a:t>در زبان  فارسی، کلمه بودجه از زبان فرانسه اقتباس شده است.</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	در زبان فرانسه، بودجه به کیف چرمی اطلاق می شود که درآن پول نقد نگهداری می کنند و در ابتدا کیف چرمی که مخارج درآمدهای دولت انگلیس در آن بوده و وزیر دارایی انگلیس آن را با خود به پارلمان می آورده و مخارج و درآمدهای مملکتی را از آن خارج و برای تصویب به پارلمان عرضه می نموده است.</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رویه تنظیم بودجه و به تصویب رساندن آن درپارلمان، ابتدا از کشور انگلستان شروع شد.</a:t>
            </a:r>
          </a:p>
          <a:p>
            <a:pPr marL="0" indent="0" algn="just" rtl="1">
              <a:buNone/>
            </a:pPr>
            <a:endParaRPr lang="fa-IR" b="1" dirty="0">
              <a:solidFill>
                <a:schemeClr val="tx1"/>
              </a:solidFill>
              <a:cs typeface="B Nazanin" panose="00000400000000000000" pitchFamily="2" charset="-78"/>
            </a:endParaRPr>
          </a:p>
          <a:p>
            <a:pPr marL="0" indent="0" algn="just" rtl="1">
              <a:buNone/>
            </a:pPr>
            <a:endParaRPr lang="en-US" b="1" dirty="0">
              <a:solidFill>
                <a:schemeClr val="tx1"/>
              </a:solidFill>
              <a:cs typeface="B Nazanin" pitchFamily="2" charset="-78"/>
            </a:endParaRPr>
          </a:p>
          <a:p>
            <a:pPr marL="0" indent="0">
              <a:buNone/>
            </a:pPr>
            <a:endParaRPr lang="en-US" b="1" dirty="0">
              <a:solidFill>
                <a:schemeClr val="tx1"/>
              </a:solidFill>
            </a:endParaRPr>
          </a:p>
        </p:txBody>
      </p:sp>
      <p:sp>
        <p:nvSpPr>
          <p:cNvPr id="4" name="Slide Number Placeholder 5">
            <a:extLst>
              <a:ext uri="{FF2B5EF4-FFF2-40B4-BE49-F238E27FC236}">
                <a16:creationId xmlns:a16="http://schemas.microsoft.com/office/drawing/2014/main" id="{D0F7BB99-0849-4CE8-869A-A140282479C4}"/>
              </a:ext>
            </a:extLst>
          </p:cNvPr>
          <p:cNvSpPr>
            <a:spLocks noGrp="1"/>
          </p:cNvSpPr>
          <p:nvPr>
            <p:ph type="sldNum" sz="quarter" idx="12"/>
          </p:nvPr>
        </p:nvSpPr>
        <p:spPr>
          <a:xfrm>
            <a:off x="8438322" y="6341165"/>
            <a:ext cx="456316" cy="348560"/>
          </a:xfrm>
        </p:spPr>
        <p:txBody>
          <a:bodyPr/>
          <a:lstStyle/>
          <a:p>
            <a:r>
              <a:rPr lang="fa-IR" sz="1600" dirty="0">
                <a:solidFill>
                  <a:schemeClr val="tx1"/>
                </a:solidFill>
                <a:cs typeface="B Titr" panose="00000700000000000000" pitchFamily="2" charset="-78"/>
              </a:rPr>
              <a:t>3</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8495193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0FBAB1-E5D5-483C-98E4-CD460F1F7516}"/>
              </a:ext>
            </a:extLst>
          </p:cNvPr>
          <p:cNvSpPr>
            <a:spLocks noGrp="1"/>
          </p:cNvSpPr>
          <p:nvPr>
            <p:ph idx="1"/>
          </p:nvPr>
        </p:nvSpPr>
        <p:spPr>
          <a:xfrm>
            <a:off x="457200" y="228600"/>
            <a:ext cx="7391400" cy="5203163"/>
          </a:xfrm>
        </p:spPr>
        <p:txBody>
          <a:bodyPr>
            <a:noAutofit/>
          </a:bodyPr>
          <a:lstStyle/>
          <a:p>
            <a:pPr algn="just" rtl="1">
              <a:lnSpc>
                <a:spcPct val="170000"/>
              </a:lnSpc>
              <a:buFont typeface="Wingdings" panose="05000000000000000000" pitchFamily="2" charset="2"/>
              <a:buChar char="v"/>
            </a:pPr>
            <a:r>
              <a:rPr lang="fa-IR" sz="1600" b="1" dirty="0">
                <a:solidFill>
                  <a:schemeClr val="tx1"/>
                </a:solidFill>
                <a:cs typeface="B Nazanin" panose="00000400000000000000" pitchFamily="2" charset="-78"/>
              </a:rPr>
              <a:t>تبصره 2: شهرداری‌ها موظفند </a:t>
            </a:r>
            <a:r>
              <a:rPr lang="fa-IR" sz="1600" b="1" u="sng" dirty="0">
                <a:solidFill>
                  <a:schemeClr val="tx1"/>
                </a:solidFill>
                <a:cs typeface="B Nazanin" panose="00000400000000000000" pitchFamily="2" charset="-78"/>
              </a:rPr>
              <a:t>حداکثر به میزان 50% میانگین بودجه مصوب تملک دارایی‌های سرمایه‌ای (عمرانی) دو سال آخر را از طریق واگذاری دارایی‌های مالی تأمین نمایند </a:t>
            </a:r>
            <a:r>
              <a:rPr lang="fa-IR" sz="1600" b="1" dirty="0">
                <a:solidFill>
                  <a:schemeClr val="tx1"/>
                </a:solidFill>
                <a:cs typeface="B Nazanin" panose="00000400000000000000" pitchFamily="2" charset="-78"/>
              </a:rPr>
              <a:t>و سایر واگذاری‌های مالی فراتر از مفاد این تبصره غیرمجاز خواهد بود.</a:t>
            </a:r>
          </a:p>
          <a:p>
            <a:pPr algn="just" rtl="1">
              <a:lnSpc>
                <a:spcPct val="170000"/>
              </a:lnSpc>
              <a:buFont typeface="Wingdings" panose="05000000000000000000" pitchFamily="2" charset="2"/>
              <a:buChar char="v"/>
            </a:pPr>
            <a:r>
              <a:rPr lang="fa-IR" sz="1600" b="1" dirty="0">
                <a:solidFill>
                  <a:schemeClr val="tx1"/>
                </a:solidFill>
                <a:cs typeface="B Nazanin" panose="00000400000000000000" pitchFamily="2" charset="-78"/>
              </a:rPr>
              <a:t>تبصره 3: شهرداری‌ها موظفند </a:t>
            </a:r>
            <a:r>
              <a:rPr lang="fa-IR" sz="1600" b="1" u="sng" dirty="0">
                <a:solidFill>
                  <a:schemeClr val="tx1"/>
                </a:solidFill>
                <a:cs typeface="B Nazanin" panose="00000400000000000000" pitchFamily="2" charset="-78"/>
              </a:rPr>
              <a:t>همزمان با تنظیم لایحه بودجه سالانه خود نسبت به ارائه فهرست تعهدات قطعی شده قبلی که در بودجه‌های سنواتی منظور شده است اقدام نمایند </a:t>
            </a:r>
            <a:r>
              <a:rPr lang="fa-IR" sz="1600" b="1" dirty="0">
                <a:solidFill>
                  <a:schemeClr val="tx1"/>
                </a:solidFill>
                <a:cs typeface="B Nazanin" panose="00000400000000000000" pitchFamily="2" charset="-78"/>
              </a:rPr>
              <a:t>و به گونه‌ای برنامه‌ریزی کنند که از طریق پرداخت بخشی از تعهدات یاد شده، </a:t>
            </a:r>
            <a:r>
              <a:rPr lang="fa-IR" sz="1600" b="1" u="sng" dirty="0">
                <a:solidFill>
                  <a:schemeClr val="tx1"/>
                </a:solidFill>
                <a:cs typeface="B Nazanin" panose="00000400000000000000" pitchFamily="2" charset="-78"/>
              </a:rPr>
              <a:t>میزان بدهی آن‌ها در ارتباط با واگذاری دارایی‌های مالی و سایر تعهدات قطعی شده سنواتی شهرداری، حداکثر از ۴۰٪ بودجه سالانه تجاوز نکند.</a:t>
            </a:r>
          </a:p>
          <a:p>
            <a:pPr algn="just" rtl="1">
              <a:lnSpc>
                <a:spcPct val="170000"/>
              </a:lnSpc>
              <a:buFont typeface="Wingdings" panose="05000000000000000000" pitchFamily="2" charset="2"/>
              <a:buChar char="v"/>
            </a:pPr>
            <a:r>
              <a:rPr lang="fa-IR" sz="1600" b="1" dirty="0">
                <a:solidFill>
                  <a:schemeClr val="tx1"/>
                </a:solidFill>
                <a:cs typeface="B Nazanin" panose="00000400000000000000" pitchFamily="2" charset="-78"/>
              </a:rPr>
              <a:t>تبصره ۴: شهرداری‌ها مکلفند هر ساله </a:t>
            </a:r>
            <a:r>
              <a:rPr lang="fa-IR" sz="1600" b="1" u="sng" dirty="0">
                <a:solidFill>
                  <a:schemeClr val="tx1"/>
                </a:solidFill>
                <a:cs typeface="B Nazanin" panose="00000400000000000000" pitchFamily="2" charset="-78"/>
              </a:rPr>
              <a:t>به هنگام ارائه لایحه بودجه به شورای اسلامی شهر، فهرست تعهدات قطعی شده خود و برنامه‌ریزی پرداخت بخشی از آن را به پیوست لایحه بودجه ارائه نمایند. </a:t>
            </a:r>
            <a:r>
              <a:rPr lang="fa-IR" sz="1600" b="1" dirty="0">
                <a:solidFill>
                  <a:schemeClr val="tx1"/>
                </a:solidFill>
                <a:cs typeface="B Nazanin" panose="00000400000000000000" pitchFamily="2" charset="-78"/>
              </a:rPr>
              <a:t>بدیهی است اولویت برنامه‌ها باید پرداخت بخشی از تعهدات قطعی شده سنواتی تا زمان حصول به نصاب‌های مقرر در تبصره ۳ باشد و از ایجاد تعهدات بیشتر برای شهرداری جلوگیری شود که در این شرایط ارائه برنامه‌های یاد شده به شورای اسلامی شهر در ضمیمه لایحه بودجه سالانه شهرداری الزامی خواهد بود.</a:t>
            </a:r>
          </a:p>
          <a:p>
            <a:pPr algn="just" rtl="1">
              <a:lnSpc>
                <a:spcPct val="170000"/>
              </a:lnSpc>
              <a:buFont typeface="Wingdings" panose="05000000000000000000" pitchFamily="2" charset="2"/>
              <a:buChar char="v"/>
            </a:pPr>
            <a:endParaRPr lang="fa-IR" sz="1600" b="1" dirty="0">
              <a:solidFill>
                <a:schemeClr val="tx1"/>
              </a:solidFill>
              <a:cs typeface="B Nazanin" panose="00000400000000000000" pitchFamily="2" charset="-78"/>
            </a:endParaRPr>
          </a:p>
          <a:p>
            <a:pPr algn="just" rtl="1">
              <a:lnSpc>
                <a:spcPct val="170000"/>
              </a:lnSpc>
              <a:buFont typeface="Wingdings" panose="05000000000000000000" pitchFamily="2" charset="2"/>
              <a:buChar char="v"/>
            </a:pPr>
            <a:endParaRPr lang="en-US" sz="16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97EB0AB5-545E-4434-9D16-654C361A7C73}"/>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39</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9141501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5C51B-E168-4A42-A467-9F9D3C922442}"/>
              </a:ext>
            </a:extLst>
          </p:cNvPr>
          <p:cNvSpPr>
            <a:spLocks noGrp="1"/>
          </p:cNvSpPr>
          <p:nvPr>
            <p:ph type="title"/>
          </p:nvPr>
        </p:nvSpPr>
        <p:spPr>
          <a:xfrm>
            <a:off x="609599" y="381000"/>
            <a:ext cx="6347713" cy="6096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ضوابط درآمدی و هزینه کرد اعتبارات</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33EC81B9-F2BC-4AE3-B3D4-284BA57BF0B4}"/>
              </a:ext>
            </a:extLst>
          </p:cNvPr>
          <p:cNvSpPr>
            <a:spLocks noGrp="1"/>
          </p:cNvSpPr>
          <p:nvPr>
            <p:ph idx="1"/>
          </p:nvPr>
        </p:nvSpPr>
        <p:spPr>
          <a:xfrm>
            <a:off x="228600" y="1371600"/>
            <a:ext cx="7239000" cy="3880773"/>
          </a:xfrm>
        </p:spPr>
        <p:txBody>
          <a:bodyPr>
            <a:noAutofit/>
          </a:bodyPr>
          <a:lstStyle/>
          <a:p>
            <a:pPr lvl="0" algn="just" rtl="1" hangingPunct="0">
              <a:lnSpc>
                <a:spcPct val="160000"/>
              </a:lnSpc>
              <a:buFont typeface="+mj-lt"/>
              <a:buAutoNum type="arabicParenR"/>
            </a:pPr>
            <a:r>
              <a:rPr lang="ar-SA" b="1" u="sng" dirty="0">
                <a:solidFill>
                  <a:schemeClr val="tx1"/>
                </a:solidFill>
                <a:cs typeface="B Nazanin" panose="00000400000000000000" pitchFamily="2" charset="-78"/>
              </a:rPr>
              <a:t>میزان پیش‌بینی‌ درآمدها در لایحه‌ بودجه</a:t>
            </a:r>
            <a:r>
              <a:rPr lang="ar-SA" b="1" dirty="0">
                <a:solidFill>
                  <a:schemeClr val="tx1"/>
                </a:solidFill>
                <a:cs typeface="B Nazanin" panose="00000400000000000000" pitchFamily="2" charset="-78"/>
              </a:rPr>
              <a:t>‌ سالانه شهرداري می‌بایست‌ </a:t>
            </a:r>
            <a:r>
              <a:rPr lang="ar-SA" b="1" u="sng" dirty="0">
                <a:solidFill>
                  <a:schemeClr val="tx1"/>
                </a:solidFill>
                <a:cs typeface="B Nazanin" panose="00000400000000000000" pitchFamily="2" charset="-78"/>
              </a:rPr>
              <a:t>متناسب‌ با میانگین‌ رشد درآمدها در پنج‌ سال گذشته‌ و عملکرد واقعی‌ بودجه‌ </a:t>
            </a:r>
            <a:r>
              <a:rPr lang="ar-SA" b="1" dirty="0">
                <a:solidFill>
                  <a:schemeClr val="tx1"/>
                </a:solidFill>
                <a:cs typeface="B Nazanin" panose="00000400000000000000" pitchFamily="2" charset="-78"/>
              </a:rPr>
              <a:t>به‌ شرح گزارش­هاي تفریغ‌ و سایر عوامل‌ اثرگذار با ذکر دلایل‌ توجیهی‌ به‌ پیوست‌ لایحه‌ پیشنهادي بودجه‌ صورت پذیرد.</a:t>
            </a:r>
            <a:endParaRPr lang="fa-IR" b="1" dirty="0">
              <a:solidFill>
                <a:schemeClr val="tx1"/>
              </a:solidFill>
              <a:cs typeface="B Nazanin" panose="00000400000000000000" pitchFamily="2" charset="-78"/>
            </a:endParaRPr>
          </a:p>
          <a:p>
            <a:pPr lvl="0" algn="just" rtl="1" hangingPunct="0">
              <a:lnSpc>
                <a:spcPct val="160000"/>
              </a:lnSpc>
              <a:buFont typeface="+mj-lt"/>
              <a:buAutoNum type="arabicParenR"/>
            </a:pPr>
            <a:r>
              <a:rPr lang="ar-SA" b="1" dirty="0">
                <a:solidFill>
                  <a:schemeClr val="tx1"/>
                </a:solidFill>
                <a:cs typeface="B Nazanin" panose="00000400000000000000" pitchFamily="2" charset="-78"/>
              </a:rPr>
              <a:t>در مواردي که‌ قانون­گذار یا دستورالعمل‌هاي ابلاغی‌ در مصرف برخی‌ از درآمدها تعیین‌ تکلیف‌ نموده، </a:t>
            </a:r>
            <a:r>
              <a:rPr lang="ar-SA" b="1" u="sng" dirty="0">
                <a:solidFill>
                  <a:schemeClr val="tx1"/>
                </a:solidFill>
                <a:cs typeface="B Nazanin" panose="00000400000000000000" pitchFamily="2" charset="-78"/>
              </a:rPr>
              <a:t>صرفاً باید در محل‌ خود هزینه‌ شود </a:t>
            </a:r>
            <a:r>
              <a:rPr lang="ar-SA" b="1" dirty="0">
                <a:solidFill>
                  <a:schemeClr val="tx1"/>
                </a:solidFill>
                <a:cs typeface="B Nazanin" panose="00000400000000000000" pitchFamily="2" charset="-78"/>
              </a:rPr>
              <a:t>و حسابرسان رسمی‌ باید در این‌ خصوص اعلام نظر نمایند.</a:t>
            </a:r>
            <a:endParaRPr lang="fa-IR" b="1" dirty="0">
              <a:solidFill>
                <a:schemeClr val="tx1"/>
              </a:solidFill>
              <a:cs typeface="B Nazanin" panose="00000400000000000000" pitchFamily="2" charset="-78"/>
            </a:endParaRPr>
          </a:p>
          <a:p>
            <a:pPr lvl="0" algn="just" rtl="1" hangingPunct="0">
              <a:lnSpc>
                <a:spcPct val="160000"/>
              </a:lnSpc>
              <a:buFont typeface="+mj-lt"/>
              <a:buAutoNum type="arabicParenR"/>
            </a:pPr>
            <a:r>
              <a:rPr lang="ar-SA" b="1" dirty="0">
                <a:solidFill>
                  <a:schemeClr val="tx1"/>
                </a:solidFill>
                <a:cs typeface="B Nazanin" panose="00000400000000000000" pitchFamily="2" charset="-78"/>
              </a:rPr>
              <a:t>براي </a:t>
            </a:r>
            <a:r>
              <a:rPr lang="ar-SA" b="1" u="sng" dirty="0">
                <a:solidFill>
                  <a:schemeClr val="tx1"/>
                </a:solidFill>
                <a:cs typeface="B Nazanin" panose="00000400000000000000" pitchFamily="2" charset="-78"/>
              </a:rPr>
              <a:t>ثبت‌ اعتبار تملک‌ دارایی‌ سرمایه‌اي </a:t>
            </a:r>
            <a:r>
              <a:rPr lang="ar-SA" b="1" dirty="0">
                <a:solidFill>
                  <a:schemeClr val="tx1"/>
                </a:solidFill>
                <a:cs typeface="B Nazanin" panose="00000400000000000000" pitchFamily="2" charset="-78"/>
              </a:rPr>
              <a:t>که‌ باید </a:t>
            </a:r>
            <a:r>
              <a:rPr lang="ar-SA" b="1" u="sng" dirty="0">
                <a:solidFill>
                  <a:schemeClr val="tx1"/>
                </a:solidFill>
                <a:cs typeface="B Nazanin" panose="00000400000000000000" pitchFamily="2" charset="-78"/>
              </a:rPr>
              <a:t>در قالب‌ پروژه­هاي مشخص‌ هزینه‌ شود</a:t>
            </a:r>
            <a:r>
              <a:rPr lang="ar-SA" b="1" dirty="0">
                <a:solidFill>
                  <a:schemeClr val="tx1"/>
                </a:solidFill>
                <a:cs typeface="B Nazanin" panose="00000400000000000000" pitchFamily="2" charset="-78"/>
              </a:rPr>
              <a:t>، اعتبارات مذکور بایستی‌ </a:t>
            </a:r>
            <a:r>
              <a:rPr lang="ar-SA" b="1" u="sng" dirty="0">
                <a:solidFill>
                  <a:schemeClr val="tx1"/>
                </a:solidFill>
                <a:cs typeface="B Nazanin" panose="00000400000000000000" pitchFamily="2" charset="-78"/>
              </a:rPr>
              <a:t>در همان سال مالی‌ شهرداري ثبت‌ شوند</a:t>
            </a:r>
            <a:r>
              <a:rPr lang="ar-SA" b="1" dirty="0">
                <a:solidFill>
                  <a:schemeClr val="tx1"/>
                </a:solidFill>
                <a:cs typeface="B Nazanin" panose="00000400000000000000" pitchFamily="2" charset="-78"/>
              </a:rPr>
              <a:t>.</a:t>
            </a:r>
            <a:endParaRPr lang="fa-IR" b="1" dirty="0">
              <a:solidFill>
                <a:schemeClr val="tx1"/>
              </a:solidFill>
              <a:cs typeface="B Nazanin" panose="00000400000000000000" pitchFamily="2" charset="-78"/>
            </a:endParaRPr>
          </a:p>
          <a:p>
            <a:pPr marL="0" indent="0" algn="just">
              <a:lnSpc>
                <a:spcPct val="160000"/>
              </a:lnSpc>
              <a:buNone/>
            </a:pPr>
            <a:endParaRPr lang="en-US"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5F6B0C41-7AA4-4D65-B783-E0DC08C2CAD2}"/>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40</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0091889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C82E64-8318-49ED-BCF9-E5658CE21852}"/>
              </a:ext>
            </a:extLst>
          </p:cNvPr>
          <p:cNvSpPr>
            <a:spLocks noGrp="1"/>
          </p:cNvSpPr>
          <p:nvPr>
            <p:ph idx="1"/>
          </p:nvPr>
        </p:nvSpPr>
        <p:spPr>
          <a:xfrm>
            <a:off x="457200" y="685800"/>
            <a:ext cx="6858000" cy="3880773"/>
          </a:xfrm>
        </p:spPr>
        <p:txBody>
          <a:bodyPr>
            <a:noAutofit/>
          </a:bodyPr>
          <a:lstStyle/>
          <a:p>
            <a:pPr marL="0" lvl="0" indent="0" algn="just" rtl="1" hangingPunct="0">
              <a:lnSpc>
                <a:spcPct val="160000"/>
              </a:lnSpc>
              <a:buNone/>
            </a:pPr>
            <a:r>
              <a:rPr lang="fa-IR" b="1" dirty="0">
                <a:solidFill>
                  <a:schemeClr val="tx1"/>
                </a:solidFill>
                <a:cs typeface="B Nazanin" panose="00000400000000000000" pitchFamily="2" charset="-78"/>
              </a:rPr>
              <a:t>4) </a:t>
            </a:r>
            <a:r>
              <a:rPr lang="ar-SA" b="1" dirty="0">
                <a:solidFill>
                  <a:schemeClr val="tx1"/>
                </a:solidFill>
                <a:cs typeface="B Nazanin" panose="00000400000000000000" pitchFamily="2" charset="-78"/>
              </a:rPr>
              <a:t>شهرداري­ها مکلف‌ هستند </a:t>
            </a:r>
            <a:r>
              <a:rPr lang="ar-SA" b="1" u="sng" dirty="0">
                <a:solidFill>
                  <a:schemeClr val="tx1"/>
                </a:solidFill>
                <a:cs typeface="B Nazanin" panose="00000400000000000000" pitchFamily="2" charset="-78"/>
              </a:rPr>
              <a:t>نیم‌ درصد (٥</a:t>
            </a:r>
            <a:r>
              <a:rPr lang="en-US" b="1" u="sng" dirty="0">
                <a:solidFill>
                  <a:schemeClr val="tx1"/>
                </a:solidFill>
                <a:cs typeface="B Nazanin" panose="00000400000000000000" pitchFamily="2" charset="-78"/>
              </a:rPr>
              <a:t>/</a:t>
            </a:r>
            <a:r>
              <a:rPr lang="ar-SA" b="1" u="sng" dirty="0">
                <a:solidFill>
                  <a:schemeClr val="tx1"/>
                </a:solidFill>
                <a:cs typeface="B Nazanin" panose="00000400000000000000" pitchFamily="2" charset="-78"/>
              </a:rPr>
              <a:t>٠%) از درآمدهاي وصولی‌</a:t>
            </a:r>
            <a:r>
              <a:rPr lang="ar-SA" b="1" dirty="0">
                <a:solidFill>
                  <a:schemeClr val="tx1"/>
                </a:solidFill>
                <a:cs typeface="B Nazanin" panose="00000400000000000000" pitchFamily="2" charset="-78"/>
              </a:rPr>
              <a:t> (به‌استثناي وام و تسهیلات، اعتبار تملک‌ دارایی‌هاي سرمایه‌اي که‌ دولت‌ در اختیار شهرداري­ها قرار می‌دهد، اوراق مشارکت‌، فاینانس‌، واگذاري دارایی‌هاي سرمایه‌اي و مازاد درآمد بر هزینه‌ سال قبل‌ که‌ نیم‌ درصد آن سال قبل‌ محاسبه‌ و پرداخت‌ گردیده است‌) را جهت‌ پرداخت‌ </a:t>
            </a:r>
            <a:r>
              <a:rPr lang="ar-SA" b="1" u="sng" dirty="0">
                <a:solidFill>
                  <a:schemeClr val="tx1"/>
                </a:solidFill>
                <a:cs typeface="B Nazanin" panose="00000400000000000000" pitchFamily="2" charset="-78"/>
              </a:rPr>
              <a:t>به‌ انجمن‌هاي کتابخانه‌هاي عمومی‌ شهر، در بودجه‌ سالانه پیش‌بینی‌ نمایند</a:t>
            </a:r>
            <a:r>
              <a:rPr lang="ar-SA" b="1" dirty="0">
                <a:solidFill>
                  <a:schemeClr val="tx1"/>
                </a:solidFill>
                <a:cs typeface="B Nazanin" panose="00000400000000000000" pitchFamily="2" charset="-78"/>
              </a:rPr>
              <a:t>. </a:t>
            </a:r>
            <a:endParaRPr lang="en-US" b="1" dirty="0">
              <a:solidFill>
                <a:schemeClr val="tx1"/>
              </a:solidFill>
              <a:cs typeface="B Nazanin" panose="00000400000000000000" pitchFamily="2" charset="-78"/>
            </a:endParaRPr>
          </a:p>
          <a:p>
            <a:pPr algn="just" rtl="1" hangingPunct="0">
              <a:lnSpc>
                <a:spcPct val="160000"/>
              </a:lnSpc>
              <a:buFont typeface="Wingdings" panose="05000000000000000000" pitchFamily="2" charset="2"/>
              <a:buChar char="v"/>
            </a:pPr>
            <a:r>
              <a:rPr lang="ar-SA" b="1" u="sng" dirty="0">
                <a:solidFill>
                  <a:schemeClr val="tx1"/>
                </a:solidFill>
                <a:cs typeface="B Nazanin" panose="00000400000000000000" pitchFamily="2" charset="-78"/>
              </a:rPr>
              <a:t>تسویه‌حساب نهایی‌ با نهاد عمومی‌ کتابخانه‌ها، پس‌ از تصویب‌ تفریغ‌ بودجه‌ </a:t>
            </a:r>
            <a:r>
              <a:rPr lang="ar-SA" b="1" dirty="0">
                <a:solidFill>
                  <a:schemeClr val="tx1"/>
                </a:solidFill>
                <a:cs typeface="B Nazanin" panose="00000400000000000000" pitchFamily="2" charset="-78"/>
              </a:rPr>
              <a:t>توسط‌ شوراي اسلامی‌ شهر و کسر برداشت‌هاي موضوع ماده ٦٤ قانون الحاق برخی‌ مواد به‌ قانون تنظیم‌ بخشی‌ از مقررات مالی‌ دولت‌ (٢) توسط‌ خزانه‌داري کل‌ کشور، خواهد بود</a:t>
            </a:r>
            <a:r>
              <a:rPr lang="fa-IR" b="1" dirty="0">
                <a:solidFill>
                  <a:schemeClr val="tx1"/>
                </a:solidFill>
                <a:cs typeface="B Nazanin" panose="00000400000000000000" pitchFamily="2" charset="-78"/>
              </a:rPr>
              <a:t>. (پیرو تفاهم‌نامه‌ ابلاغی به شماره 10404 مورخ 17/03/1395 فی‌مابین‌ سازمان شهرداري­ها و دهیاري­ها و نهاد کتابخانه‌هاي عمومی‌ کشور به‌ معاونین‌ امور عمرانی‌ استانداري­هاي کشور)</a:t>
            </a: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6AE27EEC-46EE-4CFA-A12B-5139D427796F}"/>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41</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1695139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C82E64-8318-49ED-BCF9-E5658CE21852}"/>
              </a:ext>
            </a:extLst>
          </p:cNvPr>
          <p:cNvSpPr>
            <a:spLocks noGrp="1"/>
          </p:cNvSpPr>
          <p:nvPr>
            <p:ph idx="1"/>
          </p:nvPr>
        </p:nvSpPr>
        <p:spPr>
          <a:xfrm>
            <a:off x="381000" y="381000"/>
            <a:ext cx="6858000" cy="3880773"/>
          </a:xfrm>
        </p:spPr>
        <p:txBody>
          <a:bodyPr>
            <a:noAutofit/>
          </a:bodyPr>
          <a:lstStyle/>
          <a:p>
            <a:pPr marL="0" lvl="0" indent="0" algn="just" rtl="1" hangingPunct="0">
              <a:lnSpc>
                <a:spcPct val="150000"/>
              </a:lnSpc>
              <a:buNone/>
            </a:pPr>
            <a:r>
              <a:rPr lang="fa-IR" b="1" dirty="0">
                <a:solidFill>
                  <a:schemeClr val="accent1">
                    <a:lumMod val="75000"/>
                  </a:schemeClr>
                </a:solidFill>
                <a:cs typeface="B Nazanin" panose="00000400000000000000" pitchFamily="2" charset="-78"/>
              </a:rPr>
              <a:t>5)</a:t>
            </a:r>
            <a:r>
              <a:rPr lang="fa-IR" b="1" dirty="0">
                <a:solidFill>
                  <a:schemeClr val="tx1"/>
                </a:solidFill>
                <a:cs typeface="B Nazanin" panose="00000400000000000000" pitchFamily="2" charset="-78"/>
              </a:rPr>
              <a:t> </a:t>
            </a:r>
            <a:r>
              <a:rPr lang="ar-SA" b="1" dirty="0">
                <a:solidFill>
                  <a:schemeClr val="tx1"/>
                </a:solidFill>
                <a:cs typeface="B Nazanin" panose="00000400000000000000" pitchFamily="2" charset="-78"/>
              </a:rPr>
              <a:t>پیش‌­بینی‌ اعتبارات </a:t>
            </a:r>
            <a:r>
              <a:rPr lang="ar-SA" b="1" u="sng" dirty="0">
                <a:solidFill>
                  <a:schemeClr val="tx1"/>
                </a:solidFill>
                <a:cs typeface="B Nazanin" panose="00000400000000000000" pitchFamily="2" charset="-78"/>
              </a:rPr>
              <a:t>موضوع شیوه­نامه‌ کمک‌هاي بلاعوض </a:t>
            </a:r>
            <a:r>
              <a:rPr lang="ar-SA" b="1" dirty="0">
                <a:solidFill>
                  <a:schemeClr val="tx1"/>
                </a:solidFill>
                <a:cs typeface="B Nazanin" panose="00000400000000000000" pitchFamily="2" charset="-78"/>
              </a:rPr>
              <a:t>در فصل‌ پنجم‌ طبقه‌بندي اقتصادي </a:t>
            </a:r>
            <a:r>
              <a:rPr lang="en-US" b="1" dirty="0">
                <a:solidFill>
                  <a:schemeClr val="tx1"/>
                </a:solidFill>
                <a:cs typeface="B Nazanin" panose="00000400000000000000" pitchFamily="2" charset="-78"/>
              </a:rPr>
              <a:t>(GFS)</a:t>
            </a:r>
            <a:r>
              <a:rPr lang="ar-SA" b="1" dirty="0">
                <a:solidFill>
                  <a:schemeClr val="tx1"/>
                </a:solidFill>
                <a:cs typeface="B Nazanin" panose="00000400000000000000" pitchFamily="2" charset="-78"/>
              </a:rPr>
              <a:t>، </a:t>
            </a:r>
            <a:r>
              <a:rPr lang="ar-SA" b="1" u="sng" dirty="0">
                <a:solidFill>
                  <a:schemeClr val="tx1"/>
                </a:solidFill>
                <a:cs typeface="B Nazanin" panose="00000400000000000000" pitchFamily="2" charset="-78"/>
              </a:rPr>
              <a:t>حداکثر معادل دو درصد (٢%) اعتبارات هزینه‌اي</a:t>
            </a:r>
            <a:endParaRPr lang="en-US" b="1" u="sng" dirty="0">
              <a:solidFill>
                <a:schemeClr val="tx1"/>
              </a:solidFill>
              <a:cs typeface="B Nazanin" panose="00000400000000000000" pitchFamily="2" charset="-78"/>
            </a:endParaRPr>
          </a:p>
          <a:p>
            <a:pPr marL="0" lvl="0" indent="0" algn="just" rtl="1" hangingPunct="0">
              <a:lnSpc>
                <a:spcPct val="150000"/>
              </a:lnSpc>
              <a:buNone/>
            </a:pPr>
            <a:r>
              <a:rPr lang="fa-IR" b="1" dirty="0">
                <a:solidFill>
                  <a:schemeClr val="accent1">
                    <a:lumMod val="75000"/>
                  </a:schemeClr>
                </a:solidFill>
                <a:cs typeface="B Nazanin" panose="00000400000000000000" pitchFamily="2" charset="-78"/>
              </a:rPr>
              <a:t>6) </a:t>
            </a:r>
            <a:r>
              <a:rPr lang="ar-SA" b="1" dirty="0">
                <a:solidFill>
                  <a:schemeClr val="tx1"/>
                </a:solidFill>
                <a:cs typeface="B Nazanin" panose="00000400000000000000" pitchFamily="2" charset="-78"/>
              </a:rPr>
              <a:t>مطابق ماده ٦٨ قانون شهرداري، </a:t>
            </a:r>
            <a:r>
              <a:rPr lang="ar-SA" b="1" u="sng" dirty="0">
                <a:solidFill>
                  <a:schemeClr val="tx1"/>
                </a:solidFill>
                <a:cs typeface="B Nazanin" panose="00000400000000000000" pitchFamily="2" charset="-78"/>
              </a:rPr>
              <a:t>نسبت‌ بودجه‌ عمرانی‌ به‌ کل‌ بودجه‌ شهرداري معادل حداقل‌ ٤٠% شامل‌ تملک‌ دارایی‌هاي سرمایه‌اي</a:t>
            </a:r>
            <a:r>
              <a:rPr lang="ar-SA" b="1" dirty="0">
                <a:solidFill>
                  <a:schemeClr val="tx1"/>
                </a:solidFill>
                <a:cs typeface="B Nazanin" panose="00000400000000000000" pitchFamily="2" charset="-78"/>
              </a:rPr>
              <a:t>، تملک‌ دارایی‌هاي مالی‌ و تعهدات قطعی‌ سنواتی‌ عمرانی‌، بایستی‌ رعایت‌ گردد.</a:t>
            </a:r>
            <a:endParaRPr lang="en-US" b="1" dirty="0">
              <a:solidFill>
                <a:schemeClr val="tx1"/>
              </a:solidFill>
              <a:cs typeface="B Nazanin" panose="00000400000000000000" pitchFamily="2" charset="-78"/>
            </a:endParaRPr>
          </a:p>
          <a:p>
            <a:pPr marL="0" lvl="0" indent="0" algn="just" rtl="1" hangingPunct="0">
              <a:lnSpc>
                <a:spcPct val="150000"/>
              </a:lnSpc>
              <a:buNone/>
            </a:pPr>
            <a:r>
              <a:rPr lang="fa-IR" b="1" dirty="0">
                <a:solidFill>
                  <a:schemeClr val="accent1">
                    <a:lumMod val="75000"/>
                  </a:schemeClr>
                </a:solidFill>
                <a:cs typeface="B Nazanin" panose="00000400000000000000" pitchFamily="2" charset="-78"/>
              </a:rPr>
              <a:t>7) </a:t>
            </a:r>
            <a:r>
              <a:rPr lang="ar-SA" b="1" dirty="0">
                <a:solidFill>
                  <a:schemeClr val="tx1"/>
                </a:solidFill>
                <a:cs typeface="B Nazanin" panose="00000400000000000000" pitchFamily="2" charset="-78"/>
              </a:rPr>
              <a:t>شهرداري­ها موظف‌ هستند در تنظیم‌ لایحه‌ بودجه‌ سالانه‌، با در نظر گرفتن‌ حدود مالی‌ بند "الف‌" ذیل‌ ماده ٤ آیین‌نامه‌ مالی‌ شهرداري­ها، حد</a:t>
            </a:r>
            <a:r>
              <a:rPr lang="ar-SA" b="1" u="sng" dirty="0">
                <a:solidFill>
                  <a:schemeClr val="tx1"/>
                </a:solidFill>
                <a:cs typeface="B Nazanin" panose="00000400000000000000" pitchFamily="2" charset="-78"/>
              </a:rPr>
              <a:t>اکثر به‌ میزان ٥% (پنج‌ درصد) بودجه‌ را جهت‌ هزینه‌ کرد در ردیف‌ حوادث غیرمترقبه‌ پیش‌بینی‌ نمایند</a:t>
            </a:r>
            <a:r>
              <a:rPr lang="ar-SA" b="1" dirty="0">
                <a:solidFill>
                  <a:schemeClr val="tx1"/>
                </a:solidFill>
                <a:cs typeface="B Nazanin" panose="00000400000000000000" pitchFamily="2" charset="-78"/>
              </a:rPr>
              <a:t>. اعتبار فوق بایستی ‌صرفاً در شرایط‌ بروز حوادث غیرمترقبه‌ هزینه‌ گردد و هرگونه‌ </a:t>
            </a:r>
            <a:r>
              <a:rPr lang="ar-SA" b="1" u="sng" dirty="0">
                <a:solidFill>
                  <a:schemeClr val="tx1"/>
                </a:solidFill>
                <a:cs typeface="B Nazanin" panose="00000400000000000000" pitchFamily="2" charset="-78"/>
              </a:rPr>
              <a:t>هزینه‌ کرد مازاد بر آن براي حوادث غیرمترقبه‌ بدون اخذ مجوز از شوراي اسلامی‌ شهر ممنوع می‌باشد.</a:t>
            </a:r>
            <a:endParaRPr lang="en-US" b="1" u="sng" dirty="0">
              <a:solidFill>
                <a:schemeClr val="tx1"/>
              </a:solidFill>
              <a:cs typeface="B Nazanin" panose="00000400000000000000" pitchFamily="2" charset="-78"/>
            </a:endParaRPr>
          </a:p>
          <a:p>
            <a:pPr marL="0" indent="0" algn="just" rtl="1" hangingPunct="0">
              <a:lnSpc>
                <a:spcPct val="150000"/>
              </a:lnSpc>
              <a:buNone/>
            </a:pPr>
            <a:r>
              <a:rPr lang="ar-SA" b="1" dirty="0">
                <a:solidFill>
                  <a:schemeClr val="tx1"/>
                </a:solidFill>
                <a:cs typeface="B Nazanin" panose="00000400000000000000" pitchFamily="2" charset="-78"/>
              </a:rPr>
              <a:t>ضمناً پس‌ از هزینه‌ کرد اعتبارات فوق بایستی‌ </a:t>
            </a:r>
            <a:r>
              <a:rPr lang="ar-SA" b="1" u="sng" dirty="0">
                <a:solidFill>
                  <a:schemeClr val="tx1"/>
                </a:solidFill>
                <a:cs typeface="B Nazanin" panose="00000400000000000000" pitchFamily="2" charset="-78"/>
              </a:rPr>
              <a:t>موضوع هزینه‌ و محل‌ هزینه‌ در گزارش عملکرد (تفریغ‌) بودجه‌ شهرداري ذکر گردد.</a:t>
            </a:r>
            <a:endParaRPr lang="en-US" b="1" u="sng" dirty="0">
              <a:solidFill>
                <a:schemeClr val="tx1"/>
              </a:solidFill>
              <a:effectLst/>
              <a:cs typeface="B Nazanin" panose="00000400000000000000" pitchFamily="2" charset="-78"/>
            </a:endParaRPr>
          </a:p>
        </p:txBody>
      </p:sp>
      <p:sp>
        <p:nvSpPr>
          <p:cNvPr id="4" name="Slide Number Placeholder 5">
            <a:extLst>
              <a:ext uri="{FF2B5EF4-FFF2-40B4-BE49-F238E27FC236}">
                <a16:creationId xmlns:a16="http://schemas.microsoft.com/office/drawing/2014/main" id="{D044AB15-AA1D-41A2-9186-04A2621A2AB3}"/>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42</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4381472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C946B-2049-44D0-AEA5-9A1610405C39}"/>
              </a:ext>
            </a:extLst>
          </p:cNvPr>
          <p:cNvSpPr>
            <a:spLocks noGrp="1"/>
          </p:cNvSpPr>
          <p:nvPr>
            <p:ph type="title"/>
          </p:nvPr>
        </p:nvSpPr>
        <p:spPr>
          <a:xfrm>
            <a:off x="533400" y="371573"/>
            <a:ext cx="6347713" cy="609600"/>
          </a:xfrm>
        </p:spPr>
        <p:txBody>
          <a:bodyPr>
            <a:noAutofit/>
          </a:bodyPr>
          <a:lstStyle/>
          <a:p>
            <a:pPr algn="r" rtl="1"/>
            <a:r>
              <a:rPr lang="ar-SA" sz="2400" b="1"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نحوه تهيه وتنظيم و پيشنهاد بودجه درآمدي</a:t>
            </a:r>
            <a:br>
              <a:rPr lang="en-US"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br>
            <a:endParaRPr lang="en-US"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59846C35-1966-4732-95C2-975F53B06686}"/>
              </a:ext>
            </a:extLst>
          </p:cNvPr>
          <p:cNvSpPr>
            <a:spLocks noGrp="1"/>
          </p:cNvSpPr>
          <p:nvPr>
            <p:ph idx="1"/>
          </p:nvPr>
        </p:nvSpPr>
        <p:spPr>
          <a:xfrm>
            <a:off x="762000" y="990600"/>
            <a:ext cx="6347714" cy="3880773"/>
          </a:xfrm>
        </p:spPr>
        <p:txBody>
          <a:bodyPr>
            <a:noAutofit/>
          </a:bodyPr>
          <a:lstStyle/>
          <a:p>
            <a:pPr marL="0" lvl="0" indent="0" algn="just" rtl="1">
              <a:lnSpc>
                <a:spcPct val="150000"/>
              </a:lnSpc>
              <a:buNone/>
            </a:pPr>
            <a:r>
              <a:rPr lang="fa-IR" b="1" u="sng" dirty="0">
                <a:solidFill>
                  <a:schemeClr val="tx1"/>
                </a:solidFill>
                <a:cs typeface="B Nazanin" panose="00000400000000000000" pitchFamily="2" charset="-78"/>
              </a:rPr>
              <a:t>تهيه و تنظيم بودجه در بخش درآمدی سالانه به استناد وصولی­های سال قبل، شش ماهه اول سال جاری و شش ماهه آخر سال قبل برای مناطق، مرکز و سازمان­های شهرداری برآورد مي­گردد.</a:t>
            </a:r>
            <a:r>
              <a:rPr lang="fa-IR" b="1" dirty="0">
                <a:solidFill>
                  <a:schemeClr val="tx1"/>
                </a:solidFill>
                <a:cs typeface="B Nazanin" panose="00000400000000000000" pitchFamily="2" charset="-78"/>
              </a:rPr>
              <a:t> به طور كلي با توجه به ماهیت هر ردیف درآمدی، پيش­بيني در رديف كدهاي درآمدي به 4 روش علمي صورت مي­پذيرد.</a:t>
            </a:r>
            <a:endParaRPr lang="en-US" b="1" dirty="0">
              <a:solidFill>
                <a:schemeClr val="tx1"/>
              </a:solidFill>
              <a:cs typeface="B Nazanin" panose="00000400000000000000" pitchFamily="2" charset="-78"/>
            </a:endParaRPr>
          </a:p>
          <a:p>
            <a:pPr lvl="0" algn="just" rtl="1">
              <a:lnSpc>
                <a:spcPct val="150000"/>
              </a:lnSpc>
              <a:buFont typeface="Wingdings" panose="05000000000000000000" pitchFamily="2" charset="2"/>
              <a:buChar char="v"/>
            </a:pPr>
            <a:r>
              <a:rPr lang="ar-SA" b="1" u="sng" dirty="0">
                <a:solidFill>
                  <a:schemeClr val="tx1"/>
                </a:solidFill>
                <a:cs typeface="B Nazanin" panose="00000400000000000000" pitchFamily="2" charset="-78"/>
              </a:rPr>
              <a:t>روش سال ما قبل آخر </a:t>
            </a:r>
            <a:endParaRPr lang="en-US" b="1" u="sng"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بر اساس این روش درآمدها می­بایست </a:t>
            </a:r>
            <a:r>
              <a:rPr lang="fa-IR" b="1" u="sng" dirty="0">
                <a:solidFill>
                  <a:schemeClr val="tx1"/>
                </a:solidFill>
                <a:cs typeface="B Nazanin" panose="00000400000000000000" pitchFamily="2" charset="-78"/>
              </a:rPr>
              <a:t>بر مبنای وصولی­های سال ماقبل آخر </a:t>
            </a:r>
            <a:r>
              <a:rPr lang="fa-IR" b="1" dirty="0">
                <a:solidFill>
                  <a:schemeClr val="tx1"/>
                </a:solidFill>
                <a:cs typeface="B Nazanin" panose="00000400000000000000" pitchFamily="2" charset="-78"/>
              </a:rPr>
              <a:t>سالی که بودجه تهیه و تنظیم می­شود، برآورد گردد</a:t>
            </a:r>
            <a:r>
              <a:rPr lang="en-US" b="1" dirty="0">
                <a:solidFill>
                  <a:schemeClr val="tx1"/>
                </a:solidFill>
                <a:cs typeface="B Nazanin" panose="00000400000000000000" pitchFamily="2" charset="-78"/>
              </a:rPr>
              <a:t>.</a:t>
            </a:r>
            <a:r>
              <a:rPr lang="fa-IR" b="1" dirty="0">
                <a:solidFill>
                  <a:schemeClr val="tx1"/>
                </a:solidFill>
                <a:cs typeface="B Nazanin" panose="00000400000000000000" pitchFamily="2" charset="-78"/>
              </a:rPr>
              <a:t> این روش زمانی مؤثر است که اقتصاد از روند ثابتی برخوردار باشد.</a:t>
            </a:r>
            <a:endParaRPr lang="en-US" b="1" dirty="0">
              <a:solidFill>
                <a:schemeClr val="tx1"/>
              </a:solidFill>
              <a:cs typeface="B Nazanin" panose="00000400000000000000" pitchFamily="2" charset="-78"/>
            </a:endParaRPr>
          </a:p>
          <a:p>
            <a:pPr lvl="0" algn="just" rtl="1">
              <a:lnSpc>
                <a:spcPct val="150000"/>
              </a:lnSpc>
              <a:buFont typeface="Wingdings" panose="05000000000000000000" pitchFamily="2" charset="2"/>
              <a:buChar char="v"/>
            </a:pPr>
            <a:r>
              <a:rPr lang="ar-SA" b="1" u="sng" dirty="0">
                <a:solidFill>
                  <a:schemeClr val="tx1"/>
                </a:solidFill>
                <a:cs typeface="B Nazanin" panose="00000400000000000000" pitchFamily="2" charset="-78"/>
              </a:rPr>
              <a:t>روش حد متوسط</a:t>
            </a:r>
            <a:endParaRPr lang="en-US" b="1" u="sng"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در اين روش </a:t>
            </a:r>
            <a:r>
              <a:rPr lang="fa-IR" b="1" u="sng" dirty="0">
                <a:solidFill>
                  <a:schemeClr val="tx1"/>
                </a:solidFill>
                <a:cs typeface="B Nazanin" panose="00000400000000000000" pitchFamily="2" charset="-78"/>
              </a:rPr>
              <a:t>درآمدهای واقعی یک دوره قبل </a:t>
            </a:r>
            <a:r>
              <a:rPr lang="fa-IR" b="1" dirty="0">
                <a:solidFill>
                  <a:schemeClr val="tx1"/>
                </a:solidFill>
                <a:cs typeface="B Nazanin" panose="00000400000000000000" pitchFamily="2" charset="-78"/>
              </a:rPr>
              <a:t>مورد توجه قرار می­گیرند و </a:t>
            </a:r>
            <a:r>
              <a:rPr lang="fa-IR" b="1" u="sng" dirty="0">
                <a:solidFill>
                  <a:schemeClr val="tx1"/>
                </a:solidFill>
                <a:cs typeface="B Nazanin" panose="00000400000000000000" pitchFamily="2" charset="-78"/>
              </a:rPr>
              <a:t>حد متوسط افزایش یا کاهش هر یک از انواع درآمدها طی چند سال گذشته </a:t>
            </a:r>
            <a:r>
              <a:rPr lang="fa-IR" b="1" dirty="0">
                <a:solidFill>
                  <a:schemeClr val="tx1"/>
                </a:solidFill>
                <a:cs typeface="B Nazanin" panose="00000400000000000000" pitchFamily="2" charset="-78"/>
              </a:rPr>
              <a:t>محاسبه می­گردد.</a:t>
            </a:r>
            <a:endParaRPr lang="en-US" b="1" dirty="0">
              <a:solidFill>
                <a:schemeClr val="tx1"/>
              </a:solidFill>
              <a:cs typeface="B Nazanin" panose="00000400000000000000" pitchFamily="2" charset="-78"/>
            </a:endParaRPr>
          </a:p>
          <a:p>
            <a:pPr algn="just">
              <a:lnSpc>
                <a:spcPct val="150000"/>
              </a:lnSpc>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C95D538B-62F4-411C-BD66-5DC8364C30B8}"/>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43</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5308615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0F736E-B802-4436-BD0C-D3316259D9B0}"/>
              </a:ext>
            </a:extLst>
          </p:cNvPr>
          <p:cNvSpPr>
            <a:spLocks noGrp="1"/>
          </p:cNvSpPr>
          <p:nvPr>
            <p:ph idx="1"/>
          </p:nvPr>
        </p:nvSpPr>
        <p:spPr>
          <a:xfrm>
            <a:off x="609599" y="457200"/>
            <a:ext cx="6347714" cy="5584163"/>
          </a:xfrm>
        </p:spPr>
        <p:txBody>
          <a:bodyPr>
            <a:normAutofit/>
          </a:bodyPr>
          <a:lstStyle/>
          <a:p>
            <a:pPr lvl="0" algn="just" rtl="1">
              <a:lnSpc>
                <a:spcPct val="150000"/>
              </a:lnSpc>
              <a:buFont typeface="Wingdings" panose="05000000000000000000" pitchFamily="2" charset="2"/>
              <a:buChar char="v"/>
            </a:pPr>
            <a:r>
              <a:rPr lang="ar-SA" b="1" u="sng" dirty="0">
                <a:solidFill>
                  <a:schemeClr val="tx1"/>
                </a:solidFill>
                <a:cs typeface="B Nazanin" panose="00000400000000000000" pitchFamily="2" charset="-78"/>
              </a:rPr>
              <a:t>روش پیش بینی مستقیم </a:t>
            </a:r>
            <a:endParaRPr lang="en-US" b="1" u="sng"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اين روش پيش­</a:t>
            </a:r>
            <a:r>
              <a:rPr lang="fa-IR" b="1" u="sng" dirty="0">
                <a:solidFill>
                  <a:schemeClr val="tx1"/>
                </a:solidFill>
                <a:cs typeface="B Nazanin" panose="00000400000000000000" pitchFamily="2" charset="-78"/>
              </a:rPr>
              <a:t>بيني در ارتباط با كدهايي صورت مي­پذيرد كه مربوط به حوزه شهرداري مي­باشد</a:t>
            </a:r>
            <a:r>
              <a:rPr lang="fa-IR" b="1" dirty="0">
                <a:solidFill>
                  <a:schemeClr val="tx1"/>
                </a:solidFill>
                <a:cs typeface="B Nazanin" panose="00000400000000000000" pitchFamily="2" charset="-78"/>
              </a:rPr>
              <a:t>. مانند: اجاره بها، سود سپرده و غیره  </a:t>
            </a:r>
            <a:endParaRPr lang="en-US" b="1" dirty="0">
              <a:solidFill>
                <a:schemeClr val="tx1"/>
              </a:solidFill>
              <a:cs typeface="B Nazanin" panose="00000400000000000000" pitchFamily="2" charset="-78"/>
            </a:endParaRPr>
          </a:p>
          <a:p>
            <a:pPr lvl="0" algn="just" rtl="1">
              <a:lnSpc>
                <a:spcPct val="150000"/>
              </a:lnSpc>
              <a:buFont typeface="Wingdings" panose="05000000000000000000" pitchFamily="2" charset="2"/>
              <a:buChar char="v"/>
            </a:pPr>
            <a:r>
              <a:rPr lang="ar-SA" b="1" u="sng" dirty="0">
                <a:solidFill>
                  <a:schemeClr val="tx1"/>
                </a:solidFill>
                <a:cs typeface="B Nazanin" panose="00000400000000000000" pitchFamily="2" charset="-78"/>
              </a:rPr>
              <a:t>روش سنجیده منظم </a:t>
            </a:r>
            <a:endParaRPr lang="en-US" b="1" u="sng" dirty="0">
              <a:solidFill>
                <a:schemeClr val="tx1"/>
              </a:solidFill>
              <a:cs typeface="B Nazanin" panose="00000400000000000000" pitchFamily="2" charset="-78"/>
            </a:endParaRPr>
          </a:p>
          <a:p>
            <a:pPr marL="0" indent="0" algn="just" rtl="1">
              <a:lnSpc>
                <a:spcPct val="150000"/>
              </a:lnSpc>
              <a:buNone/>
            </a:pPr>
            <a:r>
              <a:rPr lang="fa-IR" b="1" u="sng" dirty="0">
                <a:solidFill>
                  <a:schemeClr val="tx1"/>
                </a:solidFill>
                <a:cs typeface="B Nazanin" panose="00000400000000000000" pitchFamily="2" charset="-78"/>
              </a:rPr>
              <a:t>این روش با استفاده از تکنیک­ها و روش­های آماری بررسی و با تجزیه و تحلیل همبستگی­ها و جمع­آوری پرسشنامه انجام می­شود. </a:t>
            </a:r>
            <a:r>
              <a:rPr lang="fa-IR" b="1" dirty="0">
                <a:solidFill>
                  <a:schemeClr val="tx1"/>
                </a:solidFill>
                <a:cs typeface="B Nazanin" panose="00000400000000000000" pitchFamily="2" charset="-78"/>
              </a:rPr>
              <a:t>در روش­های آماری مانند همبستگی­ها و محاسبه ضرایب آن، سری­های زمانی و دیگر تکنیک­ها از فرمول­های خاص استفاده می­شود. سپس بر اساس آن و با توجه به پیش­بینی وضع اقتصادی در یک دوره آتی میزان درآمدها پیش­بینی می­گردد</a:t>
            </a:r>
            <a:r>
              <a:rPr lang="en-US" b="1" dirty="0">
                <a:solidFill>
                  <a:schemeClr val="tx1"/>
                </a:solidFill>
                <a:cs typeface="B Nazanin" panose="00000400000000000000" pitchFamily="2" charset="-78"/>
              </a:rPr>
              <a:t>.</a:t>
            </a:r>
          </a:p>
          <a:p>
            <a:pPr algn="just">
              <a:lnSpc>
                <a:spcPct val="150000"/>
              </a:lnSpc>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D3D8655A-6C22-4E38-A03C-1F1E044955DB}"/>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44</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5720687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65375-4371-4223-B049-CF8240099CF4}"/>
              </a:ext>
            </a:extLst>
          </p:cNvPr>
          <p:cNvSpPr>
            <a:spLocks noGrp="1"/>
          </p:cNvSpPr>
          <p:nvPr>
            <p:ph type="title"/>
          </p:nvPr>
        </p:nvSpPr>
        <p:spPr>
          <a:xfrm>
            <a:off x="609599" y="457200"/>
            <a:ext cx="6347713" cy="609600"/>
          </a:xfrm>
        </p:spPr>
        <p:txBody>
          <a:bodyPr>
            <a:normAutofit fontScale="90000"/>
          </a:bodyPr>
          <a:lstStyle/>
          <a:p>
            <a:pPr algn="r" rtl="1"/>
            <a:r>
              <a:rPr lang="ar-SA" sz="3200" b="1"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طبقه­بندی درآمدی</a:t>
            </a:r>
            <a:br>
              <a:rPr lang="en-US"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br>
            <a:endParaRPr lang="en-US"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0AF1CFF2-64EC-43DB-85C5-AAE34ABC90E9}"/>
              </a:ext>
            </a:extLst>
          </p:cNvPr>
          <p:cNvSpPr>
            <a:spLocks noGrp="1"/>
          </p:cNvSpPr>
          <p:nvPr>
            <p:ph idx="1"/>
          </p:nvPr>
        </p:nvSpPr>
        <p:spPr>
          <a:xfrm>
            <a:off x="762000" y="1143000"/>
            <a:ext cx="6347714" cy="3880773"/>
          </a:xfrm>
        </p:spPr>
        <p:txBody>
          <a:bodyPr>
            <a:noAutofit/>
          </a:bodyPr>
          <a:lstStyle/>
          <a:p>
            <a:pPr marL="0" lvl="0" indent="0" algn="just" rtl="1">
              <a:lnSpc>
                <a:spcPct val="150000"/>
              </a:lnSpc>
              <a:buNone/>
            </a:pPr>
            <a:r>
              <a:rPr lang="fa-IR" sz="1700" b="1" dirty="0">
                <a:solidFill>
                  <a:schemeClr val="tx1"/>
                </a:solidFill>
                <a:cs typeface="B Nazanin" panose="00000400000000000000" pitchFamily="2" charset="-78"/>
              </a:rPr>
              <a:t>طبقه­بندی مورد بحث در دستورالعمل ابلاغی وزارت کشور شامل موارد ذیل می­باشد: </a:t>
            </a:r>
            <a:endParaRPr lang="en-US" sz="1700" b="1" dirty="0">
              <a:solidFill>
                <a:schemeClr val="tx1"/>
              </a:solidFill>
              <a:cs typeface="B Nazanin" panose="00000400000000000000" pitchFamily="2" charset="-78"/>
            </a:endParaRPr>
          </a:p>
          <a:p>
            <a:pPr lvl="0" algn="just" rtl="1">
              <a:lnSpc>
                <a:spcPct val="150000"/>
              </a:lnSpc>
              <a:buFont typeface="Wingdings" panose="05000000000000000000" pitchFamily="2" charset="2"/>
              <a:buChar char="v"/>
            </a:pPr>
            <a:r>
              <a:rPr lang="ar-SA" sz="1700" b="1" u="sng" dirty="0">
                <a:solidFill>
                  <a:schemeClr val="tx1"/>
                </a:solidFill>
                <a:cs typeface="B Nazanin" panose="00000400000000000000" pitchFamily="2" charset="-78"/>
              </a:rPr>
              <a:t>درآمد پایدار</a:t>
            </a:r>
            <a:endParaRPr lang="en-US" sz="1700" b="1" dirty="0">
              <a:solidFill>
                <a:schemeClr val="tx1"/>
              </a:solidFill>
              <a:cs typeface="B Nazanin" panose="00000400000000000000" pitchFamily="2" charset="-78"/>
            </a:endParaRPr>
          </a:p>
          <a:p>
            <a:pPr marL="0" indent="0" algn="just" rtl="1">
              <a:lnSpc>
                <a:spcPct val="150000"/>
              </a:lnSpc>
              <a:buNone/>
            </a:pPr>
            <a:r>
              <a:rPr lang="ar-SA" sz="1700" b="1" dirty="0">
                <a:solidFill>
                  <a:schemeClr val="tx1"/>
                </a:solidFill>
                <a:cs typeface="B Nazanin" panose="00000400000000000000" pitchFamily="2" charset="-78"/>
              </a:rPr>
              <a:t>طبق طرح­های جامع، درآمدهای پایدار می­بایست از خصایص زیر برخوردار باشند:</a:t>
            </a:r>
            <a:endParaRPr lang="en-US" sz="1700" b="1" dirty="0">
              <a:solidFill>
                <a:schemeClr val="tx1"/>
              </a:solidFill>
              <a:cs typeface="B Nazanin" panose="00000400000000000000" pitchFamily="2" charset="-78"/>
            </a:endParaRPr>
          </a:p>
          <a:p>
            <a:pPr marL="0" lvl="0" indent="0" algn="just" rtl="1">
              <a:lnSpc>
                <a:spcPct val="150000"/>
              </a:lnSpc>
              <a:buNone/>
            </a:pPr>
            <a:r>
              <a:rPr lang="ar-SA" sz="1700" b="1" u="sng" dirty="0">
                <a:solidFill>
                  <a:schemeClr val="tx1"/>
                </a:solidFill>
                <a:cs typeface="B Nazanin" panose="00000400000000000000" pitchFamily="2" charset="-78"/>
              </a:rPr>
              <a:t>تداوم­پذیری </a:t>
            </a:r>
            <a:r>
              <a:rPr lang="ar-SA" sz="1700" b="1" dirty="0">
                <a:solidFill>
                  <a:schemeClr val="tx1"/>
                </a:solidFill>
                <a:cs typeface="B Nazanin" panose="00000400000000000000" pitchFamily="2" charset="-78"/>
              </a:rPr>
              <a:t>: دارای ثبات بوده و در کوتاه مدت دچار نوسان شدید نگردد. به عبارت دیگر قابل برنامه­ریزی باشد.</a:t>
            </a:r>
            <a:endParaRPr lang="en-US" sz="1700" b="1" dirty="0">
              <a:solidFill>
                <a:schemeClr val="tx1"/>
              </a:solidFill>
              <a:cs typeface="B Nazanin" panose="00000400000000000000" pitchFamily="2" charset="-78"/>
            </a:endParaRPr>
          </a:p>
          <a:p>
            <a:pPr marL="0" lvl="0" indent="0" algn="just" rtl="1">
              <a:lnSpc>
                <a:spcPct val="150000"/>
              </a:lnSpc>
              <a:buNone/>
            </a:pPr>
            <a:r>
              <a:rPr lang="ar-SA" sz="1700" b="1" u="sng" dirty="0">
                <a:solidFill>
                  <a:schemeClr val="tx1"/>
                </a:solidFill>
                <a:cs typeface="B Nazanin" panose="00000400000000000000" pitchFamily="2" charset="-78"/>
              </a:rPr>
              <a:t>مطلوبیت</a:t>
            </a:r>
            <a:r>
              <a:rPr lang="ar-SA" sz="1700" b="1" dirty="0">
                <a:solidFill>
                  <a:schemeClr val="tx1"/>
                </a:solidFill>
                <a:cs typeface="B Nazanin" panose="00000400000000000000" pitchFamily="2" charset="-78"/>
              </a:rPr>
              <a:t> : کسب درآمد از محل آن، موجب ارتقای رویکرد و عدالت­محوری شود و موجب آسیب به ساختارهای محیط­زیستی، کالبدی، اجتماعی و اقتصادی نگردد.</a:t>
            </a:r>
            <a:endParaRPr lang="en-US" sz="1700" b="1" dirty="0">
              <a:solidFill>
                <a:schemeClr val="tx1"/>
              </a:solidFill>
              <a:cs typeface="B Nazanin" panose="00000400000000000000" pitchFamily="2" charset="-78"/>
            </a:endParaRPr>
          </a:p>
          <a:p>
            <a:pPr marL="0" lvl="0" indent="0" algn="just" rtl="1">
              <a:lnSpc>
                <a:spcPct val="150000"/>
              </a:lnSpc>
              <a:buNone/>
            </a:pPr>
            <a:r>
              <a:rPr lang="ar-SA" sz="1700" b="1" u="sng" dirty="0">
                <a:solidFill>
                  <a:schemeClr val="tx1"/>
                </a:solidFill>
                <a:cs typeface="B Nazanin" panose="00000400000000000000" pitchFamily="2" charset="-78"/>
              </a:rPr>
              <a:t>انعطاف پذیری </a:t>
            </a:r>
            <a:r>
              <a:rPr lang="ar-SA" sz="1700" b="1" dirty="0">
                <a:solidFill>
                  <a:schemeClr val="tx1"/>
                </a:solidFill>
                <a:cs typeface="B Nazanin" panose="00000400000000000000" pitchFamily="2" charset="-78"/>
              </a:rPr>
              <a:t>: به منظور اجتناب از محدودیت مالی، پایه درآمدی طی زمان بزرگ شود و با گسترش مخارج افزایش یابد.</a:t>
            </a:r>
            <a:endParaRPr lang="en-US" sz="1700" b="1" dirty="0">
              <a:solidFill>
                <a:schemeClr val="tx1"/>
              </a:solidFill>
              <a:cs typeface="B Nazanin" panose="00000400000000000000" pitchFamily="2" charset="-78"/>
            </a:endParaRPr>
          </a:p>
          <a:p>
            <a:pPr lvl="0" algn="just" rtl="1">
              <a:lnSpc>
                <a:spcPct val="150000"/>
              </a:lnSpc>
              <a:buFont typeface="Wingdings" panose="05000000000000000000" pitchFamily="2" charset="2"/>
              <a:buChar char="v"/>
            </a:pPr>
            <a:r>
              <a:rPr lang="ar-SA" sz="1700" b="1" dirty="0">
                <a:solidFill>
                  <a:schemeClr val="tx1"/>
                </a:solidFill>
                <a:cs typeface="B Nazanin" panose="00000400000000000000" pitchFamily="2" charset="-78"/>
              </a:rPr>
              <a:t>قابل ذکر است که عمده درآمدهای پایدار شامل عوارض­ها و مالیات بر ارزش افزوده می­باشد.</a:t>
            </a:r>
          </a:p>
        </p:txBody>
      </p:sp>
      <p:sp>
        <p:nvSpPr>
          <p:cNvPr id="4" name="Slide Number Placeholder 5">
            <a:extLst>
              <a:ext uri="{FF2B5EF4-FFF2-40B4-BE49-F238E27FC236}">
                <a16:creationId xmlns:a16="http://schemas.microsoft.com/office/drawing/2014/main" id="{1F7D27D2-B0A8-4898-849E-C453B109F695}"/>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45</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0930453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83FA14-35FE-4C87-812B-4DD11EBABA1E}"/>
              </a:ext>
            </a:extLst>
          </p:cNvPr>
          <p:cNvSpPr>
            <a:spLocks noGrp="1"/>
          </p:cNvSpPr>
          <p:nvPr>
            <p:ph idx="1"/>
          </p:nvPr>
        </p:nvSpPr>
        <p:spPr>
          <a:xfrm>
            <a:off x="457200" y="685800"/>
            <a:ext cx="6728714" cy="3880773"/>
          </a:xfrm>
        </p:spPr>
        <p:txBody>
          <a:bodyPr>
            <a:normAutofit/>
          </a:bodyPr>
          <a:lstStyle/>
          <a:p>
            <a:pPr lvl="0" algn="just" rtl="1">
              <a:lnSpc>
                <a:spcPct val="150000"/>
              </a:lnSpc>
              <a:buFont typeface="Wingdings" panose="05000000000000000000" pitchFamily="2" charset="2"/>
              <a:buChar char="v"/>
            </a:pPr>
            <a:r>
              <a:rPr lang="ar-SA" b="1" u="sng" dirty="0">
                <a:solidFill>
                  <a:schemeClr val="tx1"/>
                </a:solidFill>
                <a:cs typeface="B Nazanin" panose="00000400000000000000" pitchFamily="2" charset="-78"/>
              </a:rPr>
              <a:t>درآمد غیر پایدار</a:t>
            </a:r>
            <a:endParaRPr lang="en-US" b="1" dirty="0">
              <a:solidFill>
                <a:schemeClr val="tx1"/>
              </a:solidFill>
              <a:cs typeface="B Nazanin" panose="00000400000000000000" pitchFamily="2" charset="-78"/>
            </a:endParaRPr>
          </a:p>
          <a:p>
            <a:pPr marL="0" indent="0" algn="just" rtl="1">
              <a:lnSpc>
                <a:spcPct val="150000"/>
              </a:lnSpc>
              <a:buNone/>
            </a:pPr>
            <a:r>
              <a:rPr lang="ar-SA" b="1" dirty="0">
                <a:solidFill>
                  <a:schemeClr val="tx1"/>
                </a:solidFill>
                <a:cs typeface="B Nazanin" panose="00000400000000000000" pitchFamily="2" charset="-78"/>
              </a:rPr>
              <a:t>درآمدهایی که به طور مقطعی و بر اساس فعالیت­های خاص نصیب شهرداری می­شوند و با حذف آن فعالیت، این درآمد مکتسبه نیز حذف خواهد شد. </a:t>
            </a:r>
            <a:endParaRPr lang="en-US" b="1" dirty="0">
              <a:solidFill>
                <a:schemeClr val="tx1"/>
              </a:solidFill>
              <a:cs typeface="B Nazanin" panose="00000400000000000000" pitchFamily="2" charset="-78"/>
            </a:endParaRPr>
          </a:p>
          <a:p>
            <a:pPr marL="0" lvl="0" indent="0" algn="just" rtl="1">
              <a:lnSpc>
                <a:spcPct val="150000"/>
              </a:lnSpc>
              <a:buNone/>
            </a:pPr>
            <a:r>
              <a:rPr lang="ar-SA" b="1" u="sng" dirty="0">
                <a:solidFill>
                  <a:schemeClr val="tx1"/>
                </a:solidFill>
                <a:cs typeface="B Nazanin" panose="00000400000000000000" pitchFamily="2" charset="-78"/>
              </a:rPr>
              <a:t>عمده درآمدهای ناپایدار شامل عوارض صدور پروانه می­باشد.</a:t>
            </a:r>
            <a:endParaRPr lang="en-US" b="1" u="sng" dirty="0">
              <a:solidFill>
                <a:schemeClr val="tx1"/>
              </a:solidFill>
              <a:cs typeface="B Nazanin" panose="00000400000000000000" pitchFamily="2" charset="-78"/>
            </a:endParaRPr>
          </a:p>
          <a:p>
            <a:pPr lvl="0" algn="just" rtl="1">
              <a:lnSpc>
                <a:spcPct val="150000"/>
              </a:lnSpc>
              <a:buFont typeface="Wingdings" panose="05000000000000000000" pitchFamily="2" charset="2"/>
              <a:buChar char="v"/>
            </a:pPr>
            <a:r>
              <a:rPr lang="ar-SA" b="1" u="sng" dirty="0">
                <a:solidFill>
                  <a:schemeClr val="tx1"/>
                </a:solidFill>
                <a:cs typeface="B Nazanin" panose="00000400000000000000" pitchFamily="2" charset="-78"/>
              </a:rPr>
              <a:t>سایر منابع تأمین اعتبار </a:t>
            </a:r>
            <a:endParaRPr lang="en-US"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شامل مواردی است که ماهیت درآمدی ندارند. از جمله وام، اوراق مشارکت، فروش املاک و سایر منابع تأمین اعتبار </a:t>
            </a:r>
          </a:p>
          <a:p>
            <a:endParaRPr lang="en-US" dirty="0"/>
          </a:p>
        </p:txBody>
      </p:sp>
      <p:sp>
        <p:nvSpPr>
          <p:cNvPr id="4" name="TextBox 3">
            <a:extLst>
              <a:ext uri="{FF2B5EF4-FFF2-40B4-BE49-F238E27FC236}">
                <a16:creationId xmlns:a16="http://schemas.microsoft.com/office/drawing/2014/main" id="{E2104A97-EF42-4DDF-8FB7-7205B398E2D3}"/>
              </a:ext>
            </a:extLst>
          </p:cNvPr>
          <p:cNvSpPr txBox="1"/>
          <p:nvPr/>
        </p:nvSpPr>
        <p:spPr>
          <a:xfrm>
            <a:off x="5105400" y="4566573"/>
            <a:ext cx="1676400" cy="369332"/>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rtl="1"/>
            <a:r>
              <a:rPr lang="fa-IR" b="1" dirty="0">
                <a:ln w="0"/>
                <a:solidFill>
                  <a:schemeClr val="accent5">
                    <a:lumMod val="50000"/>
                  </a:schemeClr>
                </a:solidFill>
                <a:effectLst>
                  <a:outerShdw blurRad="38100" dist="19050" dir="2700000" algn="tl" rotWithShape="0">
                    <a:schemeClr val="dk1">
                      <a:alpha val="40000"/>
                    </a:schemeClr>
                  </a:outerShdw>
                </a:effectLst>
                <a:cs typeface="B Nazanin" panose="00000400000000000000" pitchFamily="2" charset="-78"/>
                <a:hlinkClick r:id="rId2" action="ppaction://hlinkfile">
                  <a:extLst>
                    <a:ext uri="{A12FA001-AC4F-418D-AE19-62706E023703}">
                      <ahyp:hlinkClr xmlns:ahyp="http://schemas.microsoft.com/office/drawing/2018/hyperlinkcolor" val="tx"/>
                    </a:ext>
                  </a:extLst>
                </a:hlinkClick>
              </a:rPr>
              <a:t>کدهای درآمدی</a:t>
            </a:r>
            <a:endParaRPr lang="en-US" b="1" dirty="0">
              <a:ln w="0"/>
              <a:solidFill>
                <a:schemeClr val="accent5">
                  <a:lumMod val="50000"/>
                </a:schemeClr>
              </a:solidFill>
              <a:effectLst>
                <a:outerShdw blurRad="38100" dist="19050" dir="2700000" algn="tl" rotWithShape="0">
                  <a:schemeClr val="dk1">
                    <a:alpha val="40000"/>
                  </a:schemeClr>
                </a:outerShdw>
              </a:effectLst>
              <a:cs typeface="B Nazanin" panose="00000400000000000000" pitchFamily="2" charset="-78"/>
            </a:endParaRPr>
          </a:p>
        </p:txBody>
      </p:sp>
      <p:sp>
        <p:nvSpPr>
          <p:cNvPr id="5" name="Slide Number Placeholder 5">
            <a:extLst>
              <a:ext uri="{FF2B5EF4-FFF2-40B4-BE49-F238E27FC236}">
                <a16:creationId xmlns:a16="http://schemas.microsoft.com/office/drawing/2014/main" id="{E3CEA799-978C-445A-BB04-245F6AC24A61}"/>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46</a:t>
            </a:r>
          </a:p>
        </p:txBody>
      </p:sp>
    </p:spTree>
    <p:extLst>
      <p:ext uri="{BB962C8B-B14F-4D97-AF65-F5344CB8AC3E}">
        <p14:creationId xmlns:p14="http://schemas.microsoft.com/office/powerpoint/2010/main" val="27884712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AB384-17D8-4705-8E69-1E88983A159A}"/>
              </a:ext>
            </a:extLst>
          </p:cNvPr>
          <p:cNvSpPr>
            <a:spLocks noGrp="1"/>
          </p:cNvSpPr>
          <p:nvPr>
            <p:ph type="title"/>
          </p:nvPr>
        </p:nvSpPr>
        <p:spPr>
          <a:xfrm>
            <a:off x="838200" y="2133600"/>
            <a:ext cx="6347714" cy="1600200"/>
          </a:xfrm>
        </p:spPr>
        <p:style>
          <a:lnRef idx="2">
            <a:schemeClr val="accent5"/>
          </a:lnRef>
          <a:fillRef idx="1">
            <a:schemeClr val="lt1"/>
          </a:fillRef>
          <a:effectRef idx="0">
            <a:schemeClr val="accent5"/>
          </a:effectRef>
          <a:fontRef idx="minor">
            <a:schemeClr val="dk1"/>
          </a:fontRef>
        </p:style>
        <p:txBody>
          <a:bodyPr>
            <a:normAutofit/>
          </a:bodyPr>
          <a:lstStyle/>
          <a:p>
            <a:pPr algn="ctr"/>
            <a:br>
              <a:rPr lang="fa-IR" sz="3200" dirty="0">
                <a:solidFill>
                  <a:schemeClr val="accent1">
                    <a:lumMod val="50000"/>
                  </a:schemeClr>
                </a:solidFill>
                <a:cs typeface="B Titr" panose="00000700000000000000" pitchFamily="2" charset="-78"/>
              </a:rPr>
            </a:br>
            <a:r>
              <a:rPr lang="fa-IR" sz="3200" dirty="0">
                <a:solidFill>
                  <a:schemeClr val="accent1">
                    <a:lumMod val="50000"/>
                  </a:schemeClr>
                </a:solidFill>
                <a:cs typeface="B Titr" panose="00000700000000000000" pitchFamily="2" charset="-78"/>
              </a:rPr>
              <a:t>مصارف بودجه شهرداری</a:t>
            </a:r>
            <a:endParaRPr lang="en-US" sz="3200" dirty="0">
              <a:solidFill>
                <a:schemeClr val="accent1">
                  <a:lumMod val="50000"/>
                </a:schemeClr>
              </a:solidFill>
              <a:cs typeface="B Titr" panose="00000700000000000000" pitchFamily="2" charset="-78"/>
            </a:endParaRPr>
          </a:p>
        </p:txBody>
      </p:sp>
      <p:sp>
        <p:nvSpPr>
          <p:cNvPr id="3" name="Slide Number Placeholder 5">
            <a:extLst>
              <a:ext uri="{FF2B5EF4-FFF2-40B4-BE49-F238E27FC236}">
                <a16:creationId xmlns:a16="http://schemas.microsoft.com/office/drawing/2014/main" id="{D1EC7CCA-5E41-46E6-B8F4-E88C6946C922}"/>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47</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965301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E8B8F-8132-445B-A2A0-FA0C21C84FB3}"/>
              </a:ext>
            </a:extLst>
          </p:cNvPr>
          <p:cNvSpPr>
            <a:spLocks noGrp="1"/>
          </p:cNvSpPr>
          <p:nvPr>
            <p:ph type="title"/>
          </p:nvPr>
        </p:nvSpPr>
        <p:spPr>
          <a:xfrm>
            <a:off x="533400" y="457200"/>
            <a:ext cx="6347713" cy="13208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اعتبارات هزینه ای (بودجه جاری)</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423F35B6-94C5-4C92-831E-F314C4591AE0}"/>
              </a:ext>
            </a:extLst>
          </p:cNvPr>
          <p:cNvSpPr>
            <a:spLocks noGrp="1"/>
          </p:cNvSpPr>
          <p:nvPr>
            <p:ph idx="1"/>
          </p:nvPr>
        </p:nvSpPr>
        <p:spPr>
          <a:xfrm>
            <a:off x="609600" y="1377027"/>
            <a:ext cx="6553200" cy="3880773"/>
          </a:xfrm>
        </p:spPr>
        <p:txBody>
          <a:bodyPr>
            <a:noAutofit/>
          </a:bodyPr>
          <a:lstStyle/>
          <a:p>
            <a:pPr marL="0" indent="0" algn="just" rtl="1">
              <a:lnSpc>
                <a:spcPct val="150000"/>
              </a:lnSpc>
              <a:buNone/>
            </a:pPr>
            <a:r>
              <a:rPr lang="fa-IR" b="1" dirty="0">
                <a:solidFill>
                  <a:schemeClr val="tx1"/>
                </a:solidFill>
                <a:cs typeface="B Nazanin" panose="00000400000000000000" pitchFamily="2" charset="-78"/>
              </a:rPr>
              <a:t>اعتباراتی هستند که ظرفیت­های موجود شهرداری را برای ارائه خدمات به شهروندان در سطح جاری حفظ و نگهداری می­نمایند و منافع آن در دوره مالی ایجاد آن حاصل می­شود. </a:t>
            </a:r>
            <a:r>
              <a:rPr lang="fa-IR" b="1" u="sng" dirty="0">
                <a:solidFill>
                  <a:schemeClr val="tx1"/>
                </a:solidFill>
                <a:cs typeface="B Nazanin" panose="00000400000000000000" pitchFamily="2" charset="-78"/>
              </a:rPr>
              <a:t>هدف از اعتبارات هزینه­ای ارائه خدمات روزمره به شهروندان، نگهداری و بهره­برداری از ظرفیت­ها و امکانات موجود شهر و تأمین مصارف جاری و نگهداشت</a:t>
            </a:r>
            <a:r>
              <a:rPr lang="fa-IR" b="1" dirty="0">
                <a:solidFill>
                  <a:schemeClr val="tx1"/>
                </a:solidFill>
                <a:cs typeface="B Nazanin" panose="00000400000000000000" pitchFamily="2" charset="-78"/>
              </a:rPr>
              <a:t> سطح فعالیت­های حاکمیتی (موضوع ماده 55 قانون شهرداری) و مدیریت و راهبری شهرداری است. باید توجه داشت که کانون تمرکز اعتبارات هزینه­ای انجام سرمایه­گذاری و ایجاد دارایی ثابت نیست.</a:t>
            </a:r>
            <a:endParaRPr lang="en-US" b="1" dirty="0">
              <a:solidFill>
                <a:schemeClr val="tx1"/>
              </a:solidFill>
              <a:cs typeface="B Nazanin" panose="00000400000000000000" pitchFamily="2" charset="-78"/>
            </a:endParaRPr>
          </a:p>
          <a:p>
            <a:pPr marL="0" indent="0" algn="just" rtl="1">
              <a:lnSpc>
                <a:spcPct val="150000"/>
              </a:lnSpc>
              <a:buNone/>
            </a:pPr>
            <a:r>
              <a:rPr lang="fa-IR" b="1" u="sng" dirty="0">
                <a:solidFill>
                  <a:schemeClr val="tx1"/>
                </a:solidFill>
                <a:cs typeface="B Nazanin" panose="00000400000000000000" pitchFamily="2" charset="-78"/>
              </a:rPr>
              <a:t>این نوع هزینه­ها مستمر بوده و تداوم آن برای ارائه خدمات به شهروندان قابل پیش­بینی است.</a:t>
            </a:r>
            <a:endParaRPr lang="en-US" b="1" u="sng"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9CD542DC-73BE-4B4E-8A5D-DBCC362FA505}"/>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48</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270955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49A0F-BC30-4469-AA68-0440DA4F80A8}"/>
              </a:ext>
            </a:extLst>
          </p:cNvPr>
          <p:cNvSpPr>
            <a:spLocks noGrp="1"/>
          </p:cNvSpPr>
          <p:nvPr>
            <p:ph type="title"/>
          </p:nvPr>
        </p:nvSpPr>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تاریخچه بودجه</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674CA1C9-43B5-4643-B520-623ED41EDC6E}"/>
              </a:ext>
            </a:extLst>
          </p:cNvPr>
          <p:cNvSpPr>
            <a:spLocks noGrp="1"/>
          </p:cNvSpPr>
          <p:nvPr>
            <p:ph idx="1"/>
          </p:nvPr>
        </p:nvSpPr>
        <p:spPr>
          <a:xfrm>
            <a:off x="838200" y="1529427"/>
            <a:ext cx="6347714" cy="3880773"/>
          </a:xfrm>
        </p:spPr>
        <p:txBody>
          <a:bodyPr>
            <a:normAutofit/>
          </a:bodyPr>
          <a:lstStyle/>
          <a:p>
            <a:pPr marL="0" indent="0" algn="just" rtl="1">
              <a:lnSpc>
                <a:spcPct val="150000"/>
              </a:lnSpc>
              <a:buNone/>
            </a:pPr>
            <a:r>
              <a:rPr lang="fa-IR" sz="2000" b="1" dirty="0">
                <a:solidFill>
                  <a:schemeClr val="tx1"/>
                </a:solidFill>
                <a:cs typeface="B Nazanin" pitchFamily="2" charset="-78"/>
              </a:rPr>
              <a:t>تهیه بودجه در ابتدا به صورت رسمی در دولت ها اجرا نمی شد. به تدریج پارلمان دولت را وادار کرد که صورت حساب ها را بصورت مخارج و درامدهای دولت تهیه و به پارلمان ارائه نمایند، تا بدینوسیله بتوانند مالیات وضع و کسری دولت را تأمین کنند. بر اثر این رویه دراوایل قرن هجدهم میلادی موضوع تهیه وتصویب بودجه و الزام حکومت به اجرای بودجه مصوب در کشور انگلیس مطرح گردید.</a:t>
            </a:r>
            <a:endParaRPr lang="en-US" sz="2000" b="1" dirty="0">
              <a:solidFill>
                <a:schemeClr val="tx1"/>
              </a:solidFill>
              <a:cs typeface="B Nazanin" pitchFamily="2" charset="-78"/>
            </a:endParaRPr>
          </a:p>
          <a:p>
            <a:pPr algn="just" rtl="1">
              <a:lnSpc>
                <a:spcPct val="150000"/>
              </a:lnSpc>
            </a:pPr>
            <a:endParaRPr lang="en-US" sz="2000" b="1" dirty="0">
              <a:solidFill>
                <a:schemeClr val="tx1"/>
              </a:solidFill>
            </a:endParaRPr>
          </a:p>
        </p:txBody>
      </p:sp>
      <p:sp>
        <p:nvSpPr>
          <p:cNvPr id="4" name="Slide Number Placeholder 5">
            <a:extLst>
              <a:ext uri="{FF2B5EF4-FFF2-40B4-BE49-F238E27FC236}">
                <a16:creationId xmlns:a16="http://schemas.microsoft.com/office/drawing/2014/main" id="{E24B5C04-618B-4849-A9BC-735E64D44459}"/>
              </a:ext>
            </a:extLst>
          </p:cNvPr>
          <p:cNvSpPr>
            <a:spLocks noGrp="1"/>
          </p:cNvSpPr>
          <p:nvPr>
            <p:ph type="sldNum" sz="quarter" idx="12"/>
          </p:nvPr>
        </p:nvSpPr>
        <p:spPr>
          <a:xfrm>
            <a:off x="8438322" y="6341165"/>
            <a:ext cx="456316" cy="348560"/>
          </a:xfrm>
        </p:spPr>
        <p:txBody>
          <a:bodyPr/>
          <a:lstStyle/>
          <a:p>
            <a:r>
              <a:rPr lang="fa-IR" sz="1600" dirty="0">
                <a:solidFill>
                  <a:schemeClr val="tx1"/>
                </a:solidFill>
                <a:cs typeface="B Titr" panose="00000700000000000000" pitchFamily="2" charset="-78"/>
              </a:rPr>
              <a:t>4</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6668443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D40C96-E790-495D-A1AD-3D60B1F5FFD6}"/>
              </a:ext>
            </a:extLst>
          </p:cNvPr>
          <p:cNvSpPr>
            <a:spLocks noGrp="1"/>
          </p:cNvSpPr>
          <p:nvPr>
            <p:ph idx="1"/>
          </p:nvPr>
        </p:nvSpPr>
        <p:spPr>
          <a:xfrm>
            <a:off x="533400" y="685800"/>
            <a:ext cx="6271514" cy="5257800"/>
          </a:xfrm>
        </p:spPr>
        <p:txBody>
          <a:bodyPr>
            <a:normAutofit/>
          </a:bodyPr>
          <a:lstStyle/>
          <a:p>
            <a:pPr marL="0" indent="0" algn="just" rtl="1">
              <a:buNone/>
            </a:pPr>
            <a:r>
              <a:rPr lang="fa-IR" b="1" dirty="0">
                <a:solidFill>
                  <a:schemeClr val="tx1"/>
                </a:solidFill>
                <a:cs typeface="B Nazanin" panose="00000400000000000000" pitchFamily="2" charset="-78"/>
              </a:rPr>
              <a:t>این هزینه­ها دارای هشت فصل به شرح زیر می­باشند:</a:t>
            </a:r>
            <a:endParaRPr lang="en-US" b="1" dirty="0">
              <a:solidFill>
                <a:schemeClr val="tx1"/>
              </a:solidFill>
              <a:cs typeface="B Nazanin" panose="00000400000000000000" pitchFamily="2" charset="-78"/>
            </a:endParaRPr>
          </a:p>
          <a:p>
            <a:pPr marL="0" indent="0" algn="just" rtl="1">
              <a:buNone/>
            </a:pPr>
            <a:endParaRPr lang="en-US" b="1" dirty="0">
              <a:cs typeface="B Nazanin" panose="00000400000000000000" pitchFamily="2" charset="-78"/>
            </a:endParaRPr>
          </a:p>
        </p:txBody>
      </p:sp>
      <p:graphicFrame>
        <p:nvGraphicFramePr>
          <p:cNvPr id="4" name="Table 4">
            <a:extLst>
              <a:ext uri="{FF2B5EF4-FFF2-40B4-BE49-F238E27FC236}">
                <a16:creationId xmlns:a16="http://schemas.microsoft.com/office/drawing/2014/main" id="{92B8B4C8-6080-4CE5-9497-A66ED9A17A2A}"/>
              </a:ext>
            </a:extLst>
          </p:cNvPr>
          <p:cNvGraphicFramePr>
            <a:graphicFrameLocks noGrp="1"/>
          </p:cNvGraphicFramePr>
          <p:nvPr>
            <p:extLst>
              <p:ext uri="{D42A27DB-BD31-4B8C-83A1-F6EECF244321}">
                <p14:modId xmlns:p14="http://schemas.microsoft.com/office/powerpoint/2010/main" val="3486927501"/>
              </p:ext>
            </p:extLst>
          </p:nvPr>
        </p:nvGraphicFramePr>
        <p:xfrm>
          <a:off x="708914" y="1524000"/>
          <a:ext cx="6096000" cy="3368040"/>
        </p:xfrm>
        <a:graphic>
          <a:graphicData uri="http://schemas.openxmlformats.org/drawingml/2006/table">
            <a:tbl>
              <a:tblPr firstRow="1" bandRow="1">
                <a:tableStyleId>{5940675A-B579-460E-94D1-54222C63F5DA}</a:tableStyleId>
              </a:tblPr>
              <a:tblGrid>
                <a:gridCol w="5105400">
                  <a:extLst>
                    <a:ext uri="{9D8B030D-6E8A-4147-A177-3AD203B41FA5}">
                      <a16:colId xmlns:a16="http://schemas.microsoft.com/office/drawing/2014/main" val="2358982147"/>
                    </a:ext>
                  </a:extLst>
                </a:gridCol>
                <a:gridCol w="990600">
                  <a:extLst>
                    <a:ext uri="{9D8B030D-6E8A-4147-A177-3AD203B41FA5}">
                      <a16:colId xmlns:a16="http://schemas.microsoft.com/office/drawing/2014/main" val="363947332"/>
                    </a:ext>
                  </a:extLst>
                </a:gridCol>
              </a:tblGrid>
              <a:tr h="370840">
                <a:tc>
                  <a:txBody>
                    <a:bodyPr/>
                    <a:lstStyle/>
                    <a:p>
                      <a:pPr algn="ctr" rtl="1"/>
                      <a:r>
                        <a:rPr lang="fa-IR" b="1" dirty="0">
                          <a:solidFill>
                            <a:schemeClr val="tx1"/>
                          </a:solidFill>
                          <a:cs typeface="B Nazanin" panose="00000400000000000000" pitchFamily="2" charset="-78"/>
                        </a:rPr>
                        <a:t>عنوان</a:t>
                      </a:r>
                      <a:endParaRPr lang="en-US" b="1" dirty="0">
                        <a:solidFill>
                          <a:schemeClr val="tx1"/>
                        </a:solidFill>
                        <a:cs typeface="B Nazanin" panose="00000400000000000000" pitchFamily="2" charset="-78"/>
                      </a:endParaRPr>
                    </a:p>
                  </a:txBody>
                  <a:tcPr>
                    <a:solidFill>
                      <a:schemeClr val="accent1">
                        <a:lumMod val="60000"/>
                        <a:lumOff val="40000"/>
                      </a:schemeClr>
                    </a:solidFill>
                  </a:tcPr>
                </a:tc>
                <a:tc>
                  <a:txBody>
                    <a:bodyPr/>
                    <a:lstStyle/>
                    <a:p>
                      <a:pPr algn="ctr" rtl="1"/>
                      <a:r>
                        <a:rPr lang="fa-IR" b="1" dirty="0">
                          <a:solidFill>
                            <a:schemeClr val="tx1"/>
                          </a:solidFill>
                          <a:cs typeface="B Nazanin" panose="00000400000000000000" pitchFamily="2" charset="-78"/>
                        </a:rPr>
                        <a:t>فصل</a:t>
                      </a:r>
                      <a:endParaRPr lang="en-US" b="1" dirty="0">
                        <a:solidFill>
                          <a:schemeClr val="tx1"/>
                        </a:solidFill>
                        <a:cs typeface="B Nazanin" panose="00000400000000000000" pitchFamily="2" charset="-78"/>
                      </a:endParaRPr>
                    </a:p>
                  </a:txBody>
                  <a:tcPr>
                    <a:solidFill>
                      <a:schemeClr val="accent1">
                        <a:lumMod val="60000"/>
                        <a:lumOff val="40000"/>
                      </a:schemeClr>
                    </a:solidFill>
                  </a:tcPr>
                </a:tc>
                <a:extLst>
                  <a:ext uri="{0D108BD9-81ED-4DB2-BD59-A6C34878D82A}">
                    <a16:rowId xmlns:a16="http://schemas.microsoft.com/office/drawing/2014/main" val="2543989454"/>
                  </a:ext>
                </a:extLst>
              </a:tr>
              <a:tr h="370840">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lang="ar-SA" b="1" dirty="0">
                          <a:solidFill>
                            <a:schemeClr val="tx1"/>
                          </a:solidFill>
                          <a:cs typeface="B Nazanin" panose="00000400000000000000" pitchFamily="2" charset="-78"/>
                        </a:rPr>
                        <a:t>جبران خدمات کارکنان</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اول</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1238492963"/>
                  </a:ext>
                </a:extLst>
              </a:tr>
              <a:tr h="401320">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lang="ar-SA" b="1" dirty="0">
                          <a:solidFill>
                            <a:schemeClr val="tx1"/>
                          </a:solidFill>
                          <a:cs typeface="B Nazanin" panose="00000400000000000000" pitchFamily="2" charset="-78"/>
                        </a:rPr>
                        <a:t>استفاده از کالا و خدمات</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دوم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4168255860"/>
                  </a:ext>
                </a:extLst>
              </a:tr>
              <a:tr h="370840">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lang="ar-SA" b="1" dirty="0">
                          <a:solidFill>
                            <a:schemeClr val="tx1"/>
                          </a:solidFill>
                          <a:cs typeface="B Nazanin" panose="00000400000000000000" pitchFamily="2" charset="-78"/>
                        </a:rPr>
                        <a:t>هزینه­های اموال و دارایی</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سوم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1899315172"/>
                  </a:ext>
                </a:extLst>
              </a:tr>
              <a:tr h="370840">
                <a:tc>
                  <a:txBody>
                    <a:bodyPr/>
                    <a:lstStyle/>
                    <a:p>
                      <a:pPr algn="ctr" rtl="1"/>
                      <a:r>
                        <a:rPr lang="fa-IR" b="1" dirty="0">
                          <a:solidFill>
                            <a:schemeClr val="tx1"/>
                          </a:solidFill>
                          <a:cs typeface="B Nazanin" panose="00000400000000000000" pitchFamily="2" charset="-78"/>
                        </a:rPr>
                        <a:t>یارانه ها</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چهارم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526203272"/>
                  </a:ext>
                </a:extLst>
              </a:tr>
              <a:tr h="370840">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lang="ar-SA" b="1" dirty="0">
                          <a:solidFill>
                            <a:schemeClr val="tx1"/>
                          </a:solidFill>
                          <a:cs typeface="B Nazanin" panose="00000400000000000000" pitchFamily="2" charset="-78"/>
                        </a:rPr>
                        <a:t>کمک­های بلاعوض</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پنجم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2777079073"/>
                  </a:ext>
                </a:extLst>
              </a:tr>
              <a:tr h="370840">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lang="ar-SA" b="1" dirty="0">
                          <a:solidFill>
                            <a:schemeClr val="tx1"/>
                          </a:solidFill>
                          <a:cs typeface="B Nazanin" panose="00000400000000000000" pitchFamily="2" charset="-78"/>
                        </a:rPr>
                        <a:t>رفاه اجتماعی</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ششم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569067579"/>
                  </a:ext>
                </a:extLst>
              </a:tr>
              <a:tr h="370840">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lang="ar-SA" b="1" dirty="0">
                          <a:solidFill>
                            <a:schemeClr val="tx1"/>
                          </a:solidFill>
                          <a:cs typeface="B Nazanin" panose="00000400000000000000" pitchFamily="2" charset="-78"/>
                        </a:rPr>
                        <a:t>سایر هزینه­ها</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هفتم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3565534992"/>
                  </a:ext>
                </a:extLst>
              </a:tr>
              <a:tr h="370840">
                <a:tc>
                  <a:txBody>
                    <a:bodyPr/>
                    <a:lstStyle/>
                    <a:p>
                      <a:pPr algn="ctr" rtl="1"/>
                      <a:r>
                        <a:rPr lang="ar-SA" b="1" dirty="0">
                          <a:solidFill>
                            <a:schemeClr val="tx1"/>
                          </a:solidFill>
                          <a:cs typeface="B Nazanin" panose="00000400000000000000" pitchFamily="2" charset="-78"/>
                        </a:rPr>
                        <a:t>مصرف سرمایه­های ثابت (استهلاک</a:t>
                      </a:r>
                      <a:r>
                        <a:rPr lang="fa-IR" b="1" dirty="0">
                          <a:solidFill>
                            <a:schemeClr val="tx1"/>
                          </a:solidFill>
                          <a:cs typeface="B Nazanin" panose="00000400000000000000" pitchFamily="2" charset="-78"/>
                        </a:rPr>
                        <a:t>)</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هشتم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1834915852"/>
                  </a:ext>
                </a:extLst>
              </a:tr>
            </a:tbl>
          </a:graphicData>
        </a:graphic>
      </p:graphicFrame>
      <p:sp>
        <p:nvSpPr>
          <p:cNvPr id="5" name="Slide Number Placeholder 5">
            <a:extLst>
              <a:ext uri="{FF2B5EF4-FFF2-40B4-BE49-F238E27FC236}">
                <a16:creationId xmlns:a16="http://schemas.microsoft.com/office/drawing/2014/main" id="{5CAF6723-D0BF-4541-843D-F2A031E50822}"/>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49</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8745428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8E808-23F5-47DA-A500-F822CC1B19DD}"/>
              </a:ext>
            </a:extLst>
          </p:cNvPr>
          <p:cNvSpPr>
            <a:spLocks noGrp="1"/>
          </p:cNvSpPr>
          <p:nvPr>
            <p:ph type="title"/>
          </p:nvPr>
        </p:nvSpPr>
        <p:spPr>
          <a:xfrm>
            <a:off x="510287" y="457200"/>
            <a:ext cx="6347713" cy="685800"/>
          </a:xfrm>
        </p:spPr>
        <p:txBody>
          <a:bodyPr>
            <a:noAutofit/>
          </a:bodyPr>
          <a:lstStyle/>
          <a:p>
            <a:pPr algn="r" rtl="1"/>
            <a:r>
              <a:rPr lang="ar-SA" sz="2000" b="1"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فصل اول : جبران خدمات کارکنان</a:t>
            </a:r>
            <a:br>
              <a:rPr lang="en-US" sz="2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br>
            <a:endParaRPr lang="en-US" sz="2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DD492685-B224-4398-AB29-D2E833C44D42}"/>
              </a:ext>
            </a:extLst>
          </p:cNvPr>
          <p:cNvSpPr>
            <a:spLocks noGrp="1"/>
          </p:cNvSpPr>
          <p:nvPr>
            <p:ph idx="1"/>
          </p:nvPr>
        </p:nvSpPr>
        <p:spPr>
          <a:xfrm>
            <a:off x="685800" y="990600"/>
            <a:ext cx="6347714" cy="3880773"/>
          </a:xfrm>
        </p:spPr>
        <p:txBody>
          <a:bodyPr>
            <a:noAutofit/>
          </a:bodyPr>
          <a:lstStyle/>
          <a:p>
            <a:pPr marL="0" indent="0" algn="just" rtl="1">
              <a:lnSpc>
                <a:spcPct val="160000"/>
              </a:lnSpc>
              <a:buNone/>
            </a:pPr>
            <a:r>
              <a:rPr lang="fa-IR" b="1" u="sng" dirty="0">
                <a:solidFill>
                  <a:schemeClr val="tx1"/>
                </a:solidFill>
                <a:cs typeface="B Nazanin" panose="00000400000000000000" pitchFamily="2" charset="-78"/>
              </a:rPr>
              <a:t>کلیه پرداخت­های شهرداری که به کلیه کارکنان رسمی و پیمانی و قراردادی (مطابق با آیین­نامه استخدامی شهرداری­ها) بابت جبران خدمات ارائه شده ایشان (حقوق و دستمزد) در یک دوره گزارشگری مالی پرداخت می­گردد</a:t>
            </a:r>
            <a:r>
              <a:rPr lang="fa-IR" b="1" dirty="0">
                <a:solidFill>
                  <a:schemeClr val="tx1"/>
                </a:solidFill>
                <a:cs typeface="B Nazanin" panose="00000400000000000000" pitchFamily="2" charset="-78"/>
              </a:rPr>
              <a:t>. باید توجه داشت </a:t>
            </a:r>
            <a:r>
              <a:rPr lang="fa-IR" b="1" u="sng" dirty="0">
                <a:solidFill>
                  <a:schemeClr val="tx1"/>
                </a:solidFill>
                <a:cs typeface="B Nazanin" panose="00000400000000000000" pitchFamily="2" charset="-78"/>
              </a:rPr>
              <a:t>مبالغ قابل پرداخت به شرکت­های پیمانکاری که در استخدام شهرداری­ها نیستند در این طبقه­بندی قرار نمی­گیرد</a:t>
            </a:r>
            <a:r>
              <a:rPr lang="fa-IR" b="1" dirty="0">
                <a:solidFill>
                  <a:schemeClr val="tx1"/>
                </a:solidFill>
                <a:cs typeface="B Nazanin" panose="00000400000000000000" pitchFamily="2" charset="-78"/>
              </a:rPr>
              <a:t>. مبالغ مزبور در فصل دوم تحت عنوان "استفاده از کالا و خدمات طبقه­بندی" می­شود.</a:t>
            </a:r>
            <a:endParaRPr lang="en-US" b="1" dirty="0">
              <a:solidFill>
                <a:schemeClr val="tx1"/>
              </a:solidFill>
              <a:cs typeface="B Nazanin" panose="00000400000000000000" pitchFamily="2" charset="-78"/>
            </a:endParaRPr>
          </a:p>
          <a:p>
            <a:pPr algn="just" rtl="1">
              <a:lnSpc>
                <a:spcPct val="160000"/>
              </a:lnSpc>
              <a:buFont typeface="Wingdings" panose="05000000000000000000" pitchFamily="2" charset="2"/>
              <a:buChar char="v"/>
            </a:pPr>
            <a:r>
              <a:rPr lang="fa-IR" b="1" dirty="0">
                <a:solidFill>
                  <a:schemeClr val="tx1"/>
                </a:solidFill>
                <a:cs typeface="B Nazanin" panose="00000400000000000000" pitchFamily="2" charset="-78"/>
              </a:rPr>
              <a:t>تبصره : کلیه پرداخت­های شهرداری (ستاد، واحدهای اجرایی و مناطق) و همچنین سازمان­های وابسته (ماده 54 و 84 قانون شهرداری) بابت حقوق و دستمزد به کارکنان رسمی و قراردادی (مطابق با آیین­نامه استخدامی شهرداری­ها) که به طور مستقیم با شهرداری طرف قرارداد هستند باید به صورت متمرکز و به صورت همزمان توسط شهرداری پرداخت شود.</a:t>
            </a:r>
            <a:endParaRPr lang="en-US" b="1" dirty="0">
              <a:solidFill>
                <a:schemeClr val="tx1"/>
              </a:solidFill>
              <a:cs typeface="B Nazanin" panose="00000400000000000000" pitchFamily="2" charset="-78"/>
            </a:endParaRPr>
          </a:p>
          <a:p>
            <a:pPr algn="just" rtl="1">
              <a:lnSpc>
                <a:spcPct val="160000"/>
              </a:lnSpc>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059650AF-8B8B-47AA-B7C3-C2D5A03A4B08}"/>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50</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77816346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CA17F-0B38-4870-8358-E165B1C3C2BB}"/>
              </a:ext>
            </a:extLst>
          </p:cNvPr>
          <p:cNvSpPr>
            <a:spLocks noGrp="1"/>
          </p:cNvSpPr>
          <p:nvPr>
            <p:ph type="title"/>
          </p:nvPr>
        </p:nvSpPr>
        <p:spPr>
          <a:xfrm>
            <a:off x="609599" y="381000"/>
            <a:ext cx="6347713" cy="609600"/>
          </a:xfrm>
        </p:spPr>
        <p:txBody>
          <a:bodyPr>
            <a:noAutofit/>
          </a:bodyPr>
          <a:lstStyle/>
          <a:p>
            <a:pPr algn="r" rtl="1"/>
            <a:r>
              <a:rPr lang="ar-SA" sz="2000" b="1"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فصل دوم: استفاده از کالاها و خدمات</a:t>
            </a:r>
            <a:endParaRPr lang="en-US"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B5FB2569-64A8-4B2F-9C2F-7A4D706487E6}"/>
              </a:ext>
            </a:extLst>
          </p:cNvPr>
          <p:cNvSpPr>
            <a:spLocks noGrp="1"/>
          </p:cNvSpPr>
          <p:nvPr>
            <p:ph idx="1"/>
          </p:nvPr>
        </p:nvSpPr>
        <p:spPr>
          <a:xfrm>
            <a:off x="228600" y="990600"/>
            <a:ext cx="6934200" cy="3880773"/>
          </a:xfrm>
        </p:spPr>
        <p:txBody>
          <a:bodyPr>
            <a:noAutofit/>
          </a:bodyPr>
          <a:lstStyle/>
          <a:p>
            <a:pPr marL="0" indent="0" algn="just" rtl="1">
              <a:lnSpc>
                <a:spcPct val="170000"/>
              </a:lnSpc>
              <a:buNone/>
            </a:pPr>
            <a:r>
              <a:rPr lang="fa-IR" sz="1600" b="1" dirty="0">
                <a:solidFill>
                  <a:schemeClr val="tx1"/>
                </a:solidFill>
                <a:cs typeface="B Nazanin" panose="00000400000000000000" pitchFamily="2" charset="-78"/>
              </a:rPr>
              <a:t>عبارت است از </a:t>
            </a:r>
            <a:r>
              <a:rPr lang="fa-IR" sz="1600" b="1" u="sng" dirty="0">
                <a:solidFill>
                  <a:schemeClr val="tx1"/>
                </a:solidFill>
                <a:cs typeface="B Nazanin" panose="00000400000000000000" pitchFamily="2" charset="-78"/>
              </a:rPr>
              <a:t>مجموع ارزش کالا و خدمات استفاده شده توسط شهرداری </a:t>
            </a:r>
            <a:r>
              <a:rPr lang="fa-IR" sz="1600" b="1" dirty="0">
                <a:solidFill>
                  <a:schemeClr val="tx1"/>
                </a:solidFill>
                <a:cs typeface="B Nazanin" panose="00000400000000000000" pitchFamily="2" charset="-78"/>
              </a:rPr>
              <a:t>که :</a:t>
            </a:r>
            <a:endParaRPr lang="en-US" sz="1600" b="1" dirty="0">
              <a:solidFill>
                <a:schemeClr val="tx1"/>
              </a:solidFill>
              <a:cs typeface="B Nazanin" panose="00000400000000000000" pitchFamily="2" charset="-78"/>
            </a:endParaRPr>
          </a:p>
          <a:p>
            <a:pPr lvl="0" algn="just" rtl="1">
              <a:buFont typeface="Wingdings" panose="05000000000000000000" pitchFamily="2" charset="2"/>
              <a:buChar char="v"/>
            </a:pPr>
            <a:r>
              <a:rPr lang="ar-SA" sz="1600" b="1" dirty="0">
                <a:solidFill>
                  <a:schemeClr val="tx1"/>
                </a:solidFill>
                <a:cs typeface="B Nazanin" panose="00000400000000000000" pitchFamily="2" charset="-78"/>
              </a:rPr>
              <a:t>در </a:t>
            </a:r>
            <a:r>
              <a:rPr lang="ar-SA" sz="1600" b="1" u="sng" dirty="0">
                <a:solidFill>
                  <a:schemeClr val="tx1"/>
                </a:solidFill>
                <a:cs typeface="B Nazanin" panose="00000400000000000000" pitchFamily="2" charset="-78"/>
              </a:rPr>
              <a:t>فرآیند خدمت­رسانی به شهروندان </a:t>
            </a:r>
            <a:r>
              <a:rPr lang="ar-SA" sz="1600" b="1" dirty="0">
                <a:solidFill>
                  <a:schemeClr val="tx1"/>
                </a:solidFill>
                <a:cs typeface="B Nazanin" panose="00000400000000000000" pitchFamily="2" charset="-78"/>
              </a:rPr>
              <a:t>بکار گرفته شده است.</a:t>
            </a:r>
            <a:endParaRPr lang="en-US" sz="1600" b="1" dirty="0">
              <a:solidFill>
                <a:schemeClr val="tx1"/>
              </a:solidFill>
              <a:cs typeface="B Nazanin" panose="00000400000000000000" pitchFamily="2" charset="-78"/>
            </a:endParaRPr>
          </a:p>
          <a:p>
            <a:pPr lvl="0" algn="just" rtl="1">
              <a:buFont typeface="Wingdings" panose="05000000000000000000" pitchFamily="2" charset="2"/>
              <a:buChar char="v"/>
            </a:pPr>
            <a:r>
              <a:rPr lang="ar-SA" sz="1600" b="1" dirty="0">
                <a:solidFill>
                  <a:schemeClr val="tx1"/>
                </a:solidFill>
                <a:cs typeface="B Nazanin" panose="00000400000000000000" pitchFamily="2" charset="-78"/>
              </a:rPr>
              <a:t>می­تواند کالاها و خدمات تحصیل شده توسط واحدهای اجرایی شهرداری </a:t>
            </a:r>
            <a:r>
              <a:rPr lang="ar-SA" sz="1600" b="1" u="sng" dirty="0">
                <a:solidFill>
                  <a:schemeClr val="tx1"/>
                </a:solidFill>
                <a:cs typeface="B Nazanin" panose="00000400000000000000" pitchFamily="2" charset="-78"/>
              </a:rPr>
              <a:t>با قصد واگذاری مجدد آن­ها</a:t>
            </a:r>
            <a:r>
              <a:rPr lang="ar-SA" sz="1600" b="1" dirty="0">
                <a:solidFill>
                  <a:schemeClr val="tx1"/>
                </a:solidFill>
                <a:cs typeface="B Nazanin" panose="00000400000000000000" pitchFamily="2" charset="-78"/>
              </a:rPr>
              <a:t> باشد.</a:t>
            </a:r>
            <a:endParaRPr lang="en-US" sz="1600" b="1" dirty="0">
              <a:solidFill>
                <a:schemeClr val="tx1"/>
              </a:solidFill>
              <a:cs typeface="B Nazanin" panose="00000400000000000000" pitchFamily="2" charset="-78"/>
            </a:endParaRPr>
          </a:p>
          <a:p>
            <a:pPr lvl="0" algn="just" rtl="1">
              <a:buFont typeface="Wingdings" panose="05000000000000000000" pitchFamily="2" charset="2"/>
              <a:buChar char="v"/>
            </a:pPr>
            <a:r>
              <a:rPr lang="ar-SA" sz="1600" b="1" dirty="0">
                <a:solidFill>
                  <a:schemeClr val="tx1"/>
                </a:solidFill>
                <a:cs typeface="B Nazanin" panose="00000400000000000000" pitchFamily="2" charset="-78"/>
              </a:rPr>
              <a:t>کالا یا </a:t>
            </a:r>
            <a:r>
              <a:rPr lang="ar-SA" sz="1600" b="1" u="sng" dirty="0">
                <a:solidFill>
                  <a:schemeClr val="tx1"/>
                </a:solidFill>
                <a:cs typeface="B Nazanin" panose="00000400000000000000" pitchFamily="2" charset="-78"/>
              </a:rPr>
              <a:t>خدمات تحصیل شده که قبل از مصرف به عنوان موجودی نگهداری </a:t>
            </a:r>
            <a:r>
              <a:rPr lang="ar-SA" sz="1600" b="1" dirty="0">
                <a:solidFill>
                  <a:schemeClr val="tx1"/>
                </a:solidFill>
                <a:cs typeface="B Nazanin" panose="00000400000000000000" pitchFamily="2" charset="-78"/>
              </a:rPr>
              <a:t>می­شود.</a:t>
            </a:r>
            <a:endParaRPr lang="en-US" sz="1600" b="1" dirty="0">
              <a:solidFill>
                <a:schemeClr val="tx1"/>
              </a:solidFill>
              <a:cs typeface="B Nazanin" panose="00000400000000000000" pitchFamily="2" charset="-78"/>
            </a:endParaRPr>
          </a:p>
          <a:p>
            <a:pPr marL="0" indent="0" algn="just" rtl="1">
              <a:buNone/>
            </a:pPr>
            <a:r>
              <a:rPr lang="fa-IR" sz="1600" b="1" dirty="0">
                <a:solidFill>
                  <a:schemeClr val="tx1"/>
                </a:solidFill>
                <a:cs typeface="B Nazanin" panose="00000400000000000000" pitchFamily="2" charset="-78"/>
              </a:rPr>
              <a:t>پرداخت­</a:t>
            </a:r>
            <a:r>
              <a:rPr lang="fa-IR" sz="1600" b="1" u="sng" dirty="0">
                <a:solidFill>
                  <a:schemeClr val="tx1"/>
                </a:solidFill>
                <a:cs typeface="B Nazanin" panose="00000400000000000000" pitchFamily="2" charset="-78"/>
              </a:rPr>
              <a:t>هایی که بابت ابزار، تجهیزات، لباس مخصوص کار و یا سایر اقلامی که به طور خاص و یا عموماً در جهت خدمت­رسانی به شهروندان صورت می­پذیرد و همچنین حقوق و دستمزد مأمورین انتظامی و سربازان وظیفه شاغل در شهرداری </a:t>
            </a:r>
            <a:r>
              <a:rPr lang="fa-IR" sz="1600" b="1" dirty="0">
                <a:solidFill>
                  <a:schemeClr val="tx1"/>
                </a:solidFill>
                <a:cs typeface="B Nazanin" panose="00000400000000000000" pitchFamily="2" charset="-78"/>
              </a:rPr>
              <a:t>نیز در این فصل قرار می­گیرد.</a:t>
            </a:r>
            <a:endParaRPr lang="en-US" sz="1600" b="1" dirty="0">
              <a:solidFill>
                <a:schemeClr val="tx1"/>
              </a:solidFill>
              <a:cs typeface="B Nazanin" panose="00000400000000000000" pitchFamily="2" charset="-78"/>
            </a:endParaRPr>
          </a:p>
          <a:p>
            <a:pPr marL="0" indent="0" algn="just" rtl="1">
              <a:buNone/>
            </a:pPr>
            <a:r>
              <a:rPr lang="fa-IR" sz="1600" b="1" dirty="0">
                <a:solidFill>
                  <a:schemeClr val="tx1"/>
                </a:solidFill>
                <a:cs typeface="B Nazanin" panose="00000400000000000000" pitchFamily="2" charset="-78"/>
              </a:rPr>
              <a:t>باید توجه داشت که </a:t>
            </a:r>
            <a:r>
              <a:rPr lang="fa-IR" sz="1600" b="1" u="sng" dirty="0">
                <a:solidFill>
                  <a:schemeClr val="tx1"/>
                </a:solidFill>
                <a:cs typeface="B Nazanin" panose="00000400000000000000" pitchFamily="2" charset="-78"/>
              </a:rPr>
              <a:t>کالا و خدمات تحصیل شده برای ارائه مزایای غیرنقدی کارکنان یا کمک­های بلاعوض شهرداری به سایر اشخاص حقیقی و حقوقی در این فصل قرار نمی­گیرد</a:t>
            </a:r>
            <a:r>
              <a:rPr lang="fa-IR" sz="1600" b="1" dirty="0">
                <a:solidFill>
                  <a:schemeClr val="tx1"/>
                </a:solidFill>
                <a:cs typeface="B Nazanin" panose="00000400000000000000" pitchFamily="2" charset="-78"/>
              </a:rPr>
              <a:t>. همچنین کالاها و خدمات به کار گرفته شده برای ایجاد دارایی­های ثابت در شهرداری در دامنه شمول این فصل نمی­باشد. موارد مذکور در بخش تملک دارایی­های سرمایه­ای قرار خواهند گرفت.</a:t>
            </a:r>
            <a:endParaRPr lang="en-US" sz="1600" b="1" dirty="0">
              <a:solidFill>
                <a:schemeClr val="tx1"/>
              </a:solidFill>
              <a:cs typeface="B Nazanin" panose="00000400000000000000" pitchFamily="2" charset="-78"/>
            </a:endParaRPr>
          </a:p>
          <a:p>
            <a:pPr algn="just" rtl="1">
              <a:buFont typeface="Wingdings" panose="05000000000000000000" pitchFamily="2" charset="2"/>
              <a:buChar char="v"/>
            </a:pPr>
            <a:r>
              <a:rPr lang="fa-IR" sz="1600" b="1" dirty="0">
                <a:solidFill>
                  <a:schemeClr val="tx1"/>
                </a:solidFill>
                <a:cs typeface="B Nazanin" panose="00000400000000000000" pitchFamily="2" charset="-78"/>
              </a:rPr>
              <a:t>تبصره : </a:t>
            </a:r>
            <a:r>
              <a:rPr lang="fa-IR" sz="1600" b="1" u="sng" dirty="0">
                <a:solidFill>
                  <a:schemeClr val="tx1"/>
                </a:solidFill>
                <a:cs typeface="B Nazanin" panose="00000400000000000000" pitchFamily="2" charset="-78"/>
              </a:rPr>
              <a:t>تمامی پرداخت­های مربوط به کلیه خدمات شرکت­های پیمانکاری بابت ارائه خدمات و نگهداری از دارایی­های شهرداری در بخش حق­الزحمه انجام خدمات قراردادی در این فصل درج می­شود.</a:t>
            </a:r>
            <a:endParaRPr lang="en-US" sz="1600" b="1" u="sng" dirty="0">
              <a:solidFill>
                <a:schemeClr val="tx1"/>
              </a:solidFill>
              <a:cs typeface="B Nazanin" panose="00000400000000000000" pitchFamily="2" charset="-78"/>
            </a:endParaRPr>
          </a:p>
          <a:p>
            <a:pPr algn="just">
              <a:lnSpc>
                <a:spcPct val="170000"/>
              </a:lnSpc>
            </a:pPr>
            <a:endParaRPr lang="en-US" sz="16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A4406B4C-D833-4137-95F0-9E5A2B4BB601}"/>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51</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246598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346BAC-3D85-4754-A584-D82E4475765F}"/>
              </a:ext>
            </a:extLst>
          </p:cNvPr>
          <p:cNvSpPr>
            <a:spLocks noGrp="1"/>
          </p:cNvSpPr>
          <p:nvPr>
            <p:ph idx="1"/>
          </p:nvPr>
        </p:nvSpPr>
        <p:spPr>
          <a:xfrm>
            <a:off x="609599" y="381000"/>
            <a:ext cx="6347714" cy="5660363"/>
          </a:xfrm>
        </p:spPr>
        <p:txBody>
          <a:bodyPr>
            <a:normAutofit fontScale="92500" lnSpcReduction="20000"/>
          </a:bodyPr>
          <a:lstStyle/>
          <a:p>
            <a:pPr lvl="0" algn="just" rtl="1">
              <a:lnSpc>
                <a:spcPct val="150000"/>
              </a:lnSpc>
              <a:buFont typeface="Wingdings" panose="05000000000000000000" pitchFamily="2" charset="2"/>
              <a:buChar char="v"/>
            </a:pPr>
            <a:r>
              <a:rPr lang="ar-SA" sz="21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فصل سوم: هزینه­های اموال و دارایی</a:t>
            </a:r>
            <a:endParaRPr lang="en-US" sz="21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a:p>
            <a:pPr marL="0" indent="0" algn="just" rtl="1">
              <a:lnSpc>
                <a:spcPct val="150000"/>
              </a:lnSpc>
              <a:buNone/>
            </a:pPr>
            <a:r>
              <a:rPr lang="fa-IR" b="1" u="sng" dirty="0">
                <a:solidFill>
                  <a:schemeClr val="tx1"/>
                </a:solidFill>
                <a:cs typeface="B Nazanin" panose="00000400000000000000" pitchFamily="2" charset="-78"/>
              </a:rPr>
              <a:t>هزینه بدهی­های ایجاد شده در ستاد یا واحدهای اجرایی شهرداری، کارمزد و دیرکرد وام­های دریافتی و اوراق بهادار، اجاره و کرایه</a:t>
            </a:r>
            <a:r>
              <a:rPr lang="fa-IR" b="1" dirty="0">
                <a:solidFill>
                  <a:schemeClr val="tx1"/>
                </a:solidFill>
                <a:cs typeface="B Nazanin" panose="00000400000000000000" pitchFamily="2" charset="-78"/>
              </a:rPr>
              <a:t> یک دارایی ثابت که در تملک شهرداری می­باشد، در این فصل قرار می­گیرد.</a:t>
            </a:r>
            <a:endParaRPr lang="en-US" b="1" dirty="0">
              <a:solidFill>
                <a:schemeClr val="tx1"/>
              </a:solidFill>
              <a:cs typeface="B Nazanin" panose="00000400000000000000" pitchFamily="2" charset="-78"/>
            </a:endParaRPr>
          </a:p>
          <a:p>
            <a:pPr lvl="0" algn="just" rtl="1">
              <a:lnSpc>
                <a:spcPct val="150000"/>
              </a:lnSpc>
              <a:buFont typeface="Wingdings" panose="05000000000000000000" pitchFamily="2" charset="2"/>
              <a:buChar char="v"/>
            </a:pPr>
            <a:r>
              <a:rPr lang="ar-SA" sz="21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فصل چهارم: یارانه</a:t>
            </a:r>
            <a:endParaRPr lang="en-US" sz="21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a:p>
            <a:pPr marL="0" indent="0" algn="just" rtl="1">
              <a:lnSpc>
                <a:spcPct val="150000"/>
              </a:lnSpc>
              <a:buNone/>
            </a:pPr>
            <a:r>
              <a:rPr lang="fa-IR" b="1" u="sng" dirty="0">
                <a:solidFill>
                  <a:schemeClr val="tx1"/>
                </a:solidFill>
                <a:cs typeface="B Nazanin" panose="00000400000000000000" pitchFamily="2" charset="-78"/>
              </a:rPr>
              <a:t>هزینه­هایی که شهرداری طی مبادلات یک طرفه به سازمان­های وابسته، شرکت­های تابعه و مؤسسات شهرداری بر اساس خدمات ارائه شده </a:t>
            </a:r>
            <a:r>
              <a:rPr lang="fa-IR" b="1" dirty="0">
                <a:solidFill>
                  <a:schemeClr val="tx1"/>
                </a:solidFill>
                <a:cs typeface="B Nazanin" panose="00000400000000000000" pitchFamily="2" charset="-78"/>
              </a:rPr>
              <a:t>و یا مابه­التفاوت قیمت تمام شده کالا یا خدمت در چارچوب موافقت­نامه­های بودجه­ای در فرآیند اجرای بودجه به شرح فصل چهارم این دستورالعمل پرداخت می­کند. </a:t>
            </a:r>
            <a:r>
              <a:rPr lang="fa-IR" b="1" u="sng" dirty="0">
                <a:solidFill>
                  <a:schemeClr val="tx1"/>
                </a:solidFill>
                <a:cs typeface="B Nazanin" panose="00000400000000000000" pitchFamily="2" charset="-78"/>
              </a:rPr>
              <a:t>پرداخت­های مربوط به کمک زیان سازمان­ها، شرکت­ها و مؤسسات تابعه شهرداری نیز در این گروه قرار دارند.</a:t>
            </a:r>
            <a:endParaRPr lang="en-US" b="1" u="sng" dirty="0">
              <a:solidFill>
                <a:schemeClr val="tx1"/>
              </a:solidFill>
              <a:cs typeface="B Nazanin" panose="00000400000000000000" pitchFamily="2" charset="-78"/>
            </a:endParaRP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منظور از سازمان­های وابسته در این بخش صرفاً سازمان­هایی هستند که به موجب ماده 84 قانون شهرداری تأسیس شده­اند و تاکنون مطابق با بخشنامه وزیر کشور در خصوص ساختار تشکیلاتی جدید شهرداری­ها به الگوی سازمان­های وابسته بر اساس ماده 54 قانون شهرداری تغییر نیافته­اند.</a:t>
            </a:r>
            <a:endParaRPr lang="en-US" b="1" dirty="0">
              <a:solidFill>
                <a:schemeClr val="tx1"/>
              </a:solidFill>
              <a:cs typeface="B Nazanin" panose="00000400000000000000" pitchFamily="2" charset="-78"/>
            </a:endParaRPr>
          </a:p>
          <a:p>
            <a:pPr algn="just" rtl="1">
              <a:lnSpc>
                <a:spcPct val="150000"/>
              </a:lnSpc>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3DA17185-1895-440F-A9CF-856DA1769157}"/>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52</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2312197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C47188-9445-4349-A16A-A5A55353EC8E}"/>
              </a:ext>
            </a:extLst>
          </p:cNvPr>
          <p:cNvSpPr>
            <a:spLocks noGrp="1"/>
          </p:cNvSpPr>
          <p:nvPr>
            <p:ph idx="1"/>
          </p:nvPr>
        </p:nvSpPr>
        <p:spPr>
          <a:xfrm>
            <a:off x="609599" y="533400"/>
            <a:ext cx="6347714" cy="5507963"/>
          </a:xfrm>
        </p:spPr>
        <p:txBody>
          <a:bodyPr>
            <a:normAutofit fontScale="92500" lnSpcReduction="20000"/>
          </a:bodyPr>
          <a:lstStyle/>
          <a:p>
            <a:pPr lvl="0" algn="just" rtl="1">
              <a:lnSpc>
                <a:spcPct val="150000"/>
              </a:lnSpc>
              <a:buFont typeface="Wingdings" panose="05000000000000000000" pitchFamily="2" charset="2"/>
              <a:buChar char="v"/>
            </a:pPr>
            <a:r>
              <a:rPr lang="ar-SA" sz="21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فصل پنجم: کمک­های بلاعوض</a:t>
            </a:r>
            <a:endParaRPr lang="en-US" sz="21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a:p>
            <a:pPr marL="0" indent="0" algn="just" rtl="1">
              <a:lnSpc>
                <a:spcPct val="150000"/>
              </a:lnSpc>
              <a:buNone/>
            </a:pPr>
            <a:r>
              <a:rPr lang="fa-IR" b="1" u="sng" dirty="0">
                <a:solidFill>
                  <a:schemeClr val="tx1"/>
                </a:solidFill>
                <a:cs typeface="B Nazanin" panose="00000400000000000000" pitchFamily="2" charset="-78"/>
              </a:rPr>
              <a:t>هزینه­های یک جانبه غیراجباری (کمک­هایی) است که به صورت نقدی یا غیرنقدی یا ارائه خدمات فنی و اجرایی، توسط شهرداری به سازمان­های وابسته و شرکت­های تابعه شهرداری یا سایر اشخاص حقیقی و حقوقی پرداخت می­گردد</a:t>
            </a:r>
            <a:r>
              <a:rPr lang="fa-IR" b="1" dirty="0">
                <a:solidFill>
                  <a:schemeClr val="tx1"/>
                </a:solidFill>
                <a:cs typeface="B Nazanin" panose="00000400000000000000" pitchFamily="2" charset="-78"/>
              </a:rPr>
              <a:t>. در صورتی که واحدهای اجرایی شهرداری بر حسب قوانین و مقررات می­توانند به افرادی غیر از پرسنل خود کمک­های زیر را پرداخت نماید، در این قسمت درج می­گردد.</a:t>
            </a:r>
            <a:endParaRPr lang="en-US" b="1" dirty="0">
              <a:solidFill>
                <a:schemeClr val="tx1"/>
              </a:solidFill>
              <a:cs typeface="B Nazanin" panose="00000400000000000000" pitchFamily="2" charset="-78"/>
            </a:endParaRP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1: بدیهی است کمک­های یاد شده صرفاً ماهیت هزینه­ای داشته و </a:t>
            </a:r>
            <a:r>
              <a:rPr lang="fa-IR" b="1" u="sng" dirty="0">
                <a:solidFill>
                  <a:schemeClr val="tx1"/>
                </a:solidFill>
                <a:cs typeface="B Nazanin" panose="00000400000000000000" pitchFamily="2" charset="-78"/>
              </a:rPr>
              <a:t>کمک­هایی که به منظور اجرای طرح­های عمرانی (تملک دارایی­های سرمایه­ای) به هر صورت پرداخت می­شود، حسب مورد در هر یک از فصول تملک دارایی­های سرمایه­ای در دسته دوم طبقه­بندی خواهد شد.</a:t>
            </a:r>
            <a:endParaRPr lang="en-US" b="1" u="sng" dirty="0">
              <a:solidFill>
                <a:schemeClr val="tx1"/>
              </a:solidFill>
              <a:cs typeface="B Nazanin" panose="00000400000000000000" pitchFamily="2" charset="-78"/>
            </a:endParaRP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2 : منظور از سازمان­های وابسته در این بخش صرفاً سازمان­هایی هستند که بموجب ماده 84 قانون شهرداری تأسیس شده­اند و هنوز مطابق با بخشنامه وزیر کشور در خصوص ساختار تشکیلاتی جدید شهرداری­ها به الگوی سازمان­های وابسته بر اساس ماده 54 قانون شهرداری تغییر نیافته­اند.</a:t>
            </a:r>
            <a:endParaRPr lang="en-US" b="1" dirty="0">
              <a:solidFill>
                <a:schemeClr val="tx1"/>
              </a:solidFill>
              <a:cs typeface="B Nazanin" panose="00000400000000000000" pitchFamily="2" charset="-78"/>
            </a:endParaRPr>
          </a:p>
          <a:p>
            <a:pPr algn="just">
              <a:lnSpc>
                <a:spcPct val="150000"/>
              </a:lnSpc>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5E2D278C-C4AC-4851-A138-E2085F2F1CAD}"/>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53</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2194887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444AB0-0350-490A-8133-CE68E5991236}"/>
              </a:ext>
            </a:extLst>
          </p:cNvPr>
          <p:cNvSpPr>
            <a:spLocks noGrp="1"/>
          </p:cNvSpPr>
          <p:nvPr>
            <p:ph idx="1"/>
          </p:nvPr>
        </p:nvSpPr>
        <p:spPr>
          <a:xfrm>
            <a:off x="609599" y="381000"/>
            <a:ext cx="6347714" cy="6096000"/>
          </a:xfrm>
        </p:spPr>
        <p:txBody>
          <a:bodyPr>
            <a:normAutofit fontScale="85000" lnSpcReduction="10000"/>
          </a:bodyPr>
          <a:lstStyle/>
          <a:p>
            <a:pPr lvl="0" algn="just" rtl="1">
              <a:buFont typeface="Wingdings" panose="05000000000000000000" pitchFamily="2" charset="2"/>
              <a:buChar char="v"/>
            </a:pPr>
            <a:r>
              <a:rPr lang="ar-SA" sz="21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فصل ششم: رفاه اجتماعی</a:t>
            </a:r>
            <a:endParaRPr lang="en-US" sz="21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a:p>
            <a:pPr marL="0" indent="0" algn="just" rtl="1">
              <a:lnSpc>
                <a:spcPct val="150000"/>
              </a:lnSpc>
              <a:buNone/>
            </a:pPr>
            <a:r>
              <a:rPr lang="fa-IR" sz="1600" b="1" dirty="0">
                <a:solidFill>
                  <a:schemeClr val="tx1"/>
                </a:solidFill>
                <a:cs typeface="B Nazanin" panose="00000400000000000000" pitchFamily="2" charset="-78"/>
              </a:rPr>
              <a:t>هزینه­</a:t>
            </a:r>
            <a:r>
              <a:rPr lang="fa-IR" sz="1600" b="1" u="sng" dirty="0">
                <a:solidFill>
                  <a:schemeClr val="tx1"/>
                </a:solidFill>
                <a:cs typeface="B Nazanin" panose="00000400000000000000" pitchFamily="2" charset="-78"/>
              </a:rPr>
              <a:t>های منافع اجتماعی که به صورت پرداخت­های شغلی یک طرفه به پرسنل شهرداری به دلایل بیماری، بیکاری، بازنشستگی یا شرایط خاص خانوادگی پرداخت می­شود</a:t>
            </a:r>
            <a:r>
              <a:rPr lang="fa-IR" sz="1600" b="1" dirty="0">
                <a:solidFill>
                  <a:schemeClr val="tx1"/>
                </a:solidFill>
                <a:cs typeface="B Nazanin" panose="00000400000000000000" pitchFamily="2" charset="-78"/>
              </a:rPr>
              <a:t>. این منافع ممکن است به صورت نقدی یا به سایر اشکال (غیرنقدی) توسط­ واحدهای اجرایی شهرداری پرداخت شود. کالاها و خدمات تدارک دیده شده به این منظور در این قسمت درج می­گردد. کمک ­هزینه عائله­مندی، حق اولاد، صدمات ناشی از حادثه، مرخصی زایمان، پاداش پایان خدمات، کمک هزینه فوت به عنوان مزایای اجتماعی سهم کارفرما طبقه­بندی می­شوند.</a:t>
            </a:r>
            <a:endParaRPr lang="en-US" sz="1600" b="1" dirty="0">
              <a:solidFill>
                <a:schemeClr val="tx1"/>
              </a:solidFill>
              <a:cs typeface="B Nazanin" panose="00000400000000000000" pitchFamily="2" charset="-78"/>
            </a:endParaRPr>
          </a:p>
          <a:p>
            <a:pPr marL="0" indent="0" algn="just" rtl="1">
              <a:lnSpc>
                <a:spcPct val="150000"/>
              </a:lnSpc>
              <a:buNone/>
            </a:pPr>
            <a:r>
              <a:rPr lang="fa-IR" sz="1600" b="1" dirty="0">
                <a:solidFill>
                  <a:schemeClr val="tx1"/>
                </a:solidFill>
                <a:cs typeface="B Nazanin" panose="00000400000000000000" pitchFamily="2" charset="-78"/>
              </a:rPr>
              <a:t>الف) </a:t>
            </a:r>
            <a:r>
              <a:rPr lang="fa-IR" sz="1600" b="1" u="sng" dirty="0">
                <a:solidFill>
                  <a:schemeClr val="tx1"/>
                </a:solidFill>
                <a:cs typeface="B Nazanin" panose="00000400000000000000" pitchFamily="2" charset="-78"/>
              </a:rPr>
              <a:t>حق بیمه و بازنشستگی </a:t>
            </a:r>
            <a:r>
              <a:rPr lang="fa-IR" sz="1600" b="1" dirty="0">
                <a:solidFill>
                  <a:schemeClr val="tx1"/>
                </a:solidFill>
                <a:cs typeface="B Nazanin" panose="00000400000000000000" pitchFamily="2" charset="-78"/>
              </a:rPr>
              <a:t>: حق بازنشستگی سهم شهرداری (مربوط به مشمولین صندوق­های بازنشستگی به استثنای مشمولین قانون تأمین اجتماعی)، حق بیمه سهم کارفرمایی مشمولین قانون تأمین اجتماعی (بازنشستگی پرسنل مشمول قانون تأمین اجتماعی)، بیمه خدمات درمانی شاغلان (سهم شهرداری) و غیره</a:t>
            </a:r>
            <a:endParaRPr lang="en-US" sz="1600" b="1" dirty="0">
              <a:solidFill>
                <a:schemeClr val="tx1"/>
              </a:solidFill>
              <a:cs typeface="B Nazanin" panose="00000400000000000000" pitchFamily="2" charset="-78"/>
            </a:endParaRPr>
          </a:p>
          <a:p>
            <a:pPr marL="0" indent="0" algn="just" rtl="1">
              <a:lnSpc>
                <a:spcPct val="150000"/>
              </a:lnSpc>
              <a:buNone/>
            </a:pPr>
            <a:r>
              <a:rPr lang="fa-IR" sz="1600" b="1" dirty="0">
                <a:solidFill>
                  <a:schemeClr val="tx1"/>
                </a:solidFill>
                <a:cs typeface="B Nazanin" panose="00000400000000000000" pitchFamily="2" charset="-78"/>
              </a:rPr>
              <a:t>ب) </a:t>
            </a:r>
            <a:r>
              <a:rPr lang="fa-IR" sz="1600" b="1" u="sng" dirty="0">
                <a:solidFill>
                  <a:schemeClr val="tx1"/>
                </a:solidFill>
                <a:cs typeface="B Nazanin" panose="00000400000000000000" pitchFamily="2" charset="-78"/>
              </a:rPr>
              <a:t>کمک­های رفاهی کارمندان شهرداری</a:t>
            </a:r>
            <a:r>
              <a:rPr lang="fa-IR" sz="1600" b="1" dirty="0">
                <a:solidFill>
                  <a:schemeClr val="tx1"/>
                </a:solidFill>
                <a:cs typeface="B Nazanin" panose="00000400000000000000" pitchFamily="2" charset="-78"/>
              </a:rPr>
              <a:t>: کمک هزینه غذا، کمک هزینه ایاب و ذهاب، کمک هزینه مهد کودک، کمک هزینه درمان (دارو، پزشکی، دندانپزشکی، صورتحساب بیمارستان و غیره)، پاداش پایان خدمت، هزینه حمل جنازه، کفن و دفن و مراسم ترحیم برای کارکنان فوت شده، کمک هزینه ازدواج و غیره</a:t>
            </a:r>
            <a:endParaRPr lang="en-US" sz="1600" b="1" dirty="0">
              <a:solidFill>
                <a:schemeClr val="tx1"/>
              </a:solidFill>
              <a:cs typeface="B Nazanin" panose="00000400000000000000" pitchFamily="2" charset="-78"/>
            </a:endParaRPr>
          </a:p>
          <a:p>
            <a:pPr marL="0" indent="0" algn="just" rtl="1">
              <a:lnSpc>
                <a:spcPct val="150000"/>
              </a:lnSpc>
              <a:buNone/>
            </a:pPr>
            <a:r>
              <a:rPr lang="fa-IR" sz="1600" b="1" dirty="0">
                <a:solidFill>
                  <a:schemeClr val="tx1"/>
                </a:solidFill>
                <a:cs typeface="B Nazanin" panose="00000400000000000000" pitchFamily="2" charset="-78"/>
              </a:rPr>
              <a:t>ج) </a:t>
            </a:r>
            <a:r>
              <a:rPr lang="fa-IR" sz="1600" b="1" u="sng" dirty="0">
                <a:solidFill>
                  <a:schemeClr val="tx1"/>
                </a:solidFill>
                <a:cs typeface="B Nazanin" panose="00000400000000000000" pitchFamily="2" charset="-78"/>
              </a:rPr>
              <a:t>کمک­های رفاهی بازنشستگان شهرداری</a:t>
            </a:r>
            <a:r>
              <a:rPr lang="fa-IR" sz="1600" b="1" dirty="0">
                <a:solidFill>
                  <a:schemeClr val="tx1"/>
                </a:solidFill>
                <a:cs typeface="B Nazanin" panose="00000400000000000000" pitchFamily="2" charset="-78"/>
              </a:rPr>
              <a:t>: حق عائله­مندی، اولاد و عیدی بازنشستگان و موظفین، بیمه خدمات درمانی بازنشستگان و موظفین (سازمان بیمه خدمات درمانی)، پرداخت بیمه درمان و مکمل بازنشستگان، پرداخت بیمه عمر و حوادث بازنشستگان، کمک هزینه ازدواج فرزندان بازنشسته</a:t>
            </a:r>
            <a:endParaRPr lang="en-US" sz="1600" b="1" dirty="0">
              <a:solidFill>
                <a:schemeClr val="tx1"/>
              </a:solidFill>
              <a:cs typeface="B Nazanin" panose="00000400000000000000" pitchFamily="2" charset="-78"/>
            </a:endParaRPr>
          </a:p>
          <a:p>
            <a:pPr algn="just"/>
            <a:endParaRPr lang="en-US" sz="16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BD39CE59-A902-4915-98B9-FF0F9B2DE448}"/>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54</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4463447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F7CED5-5B94-4FA1-B015-A4B828C58075}"/>
              </a:ext>
            </a:extLst>
          </p:cNvPr>
          <p:cNvSpPr>
            <a:spLocks noGrp="1"/>
          </p:cNvSpPr>
          <p:nvPr>
            <p:ph idx="1"/>
          </p:nvPr>
        </p:nvSpPr>
        <p:spPr>
          <a:xfrm>
            <a:off x="609600" y="762000"/>
            <a:ext cx="6347714" cy="3880773"/>
          </a:xfrm>
        </p:spPr>
        <p:txBody>
          <a:bodyPr/>
          <a:lstStyle/>
          <a:p>
            <a:pPr lvl="0" algn="just" rtl="1">
              <a:lnSpc>
                <a:spcPct val="150000"/>
              </a:lnSpc>
              <a:buFont typeface="Wingdings" panose="05000000000000000000" pitchFamily="2" charset="2"/>
              <a:buChar char="v"/>
            </a:pPr>
            <a:r>
              <a:rPr lang="ar-SA" sz="2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فصل هفتم: سایر هزینه­ها</a:t>
            </a:r>
            <a:endParaRPr lang="en-US" sz="2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داد و ستدهایی که در گروه­های ششگانه فوق طبقه­بندی نشده باشد، </a:t>
            </a:r>
            <a:r>
              <a:rPr lang="fa-IR" b="1" u="sng" dirty="0">
                <a:solidFill>
                  <a:schemeClr val="tx1"/>
                </a:solidFill>
                <a:cs typeface="B Nazanin" panose="00000400000000000000" pitchFamily="2" charset="-78"/>
              </a:rPr>
              <a:t>داد و ستدهای مربوط به هزینه اموال و دارایی­ها مانند جرائم، غرامت و خسارات وضع شده از طرف مراجع ذی­صلاح قضایی و غیره</a:t>
            </a:r>
          </a:p>
          <a:p>
            <a:pPr marL="0" indent="0" algn="just" rtl="1">
              <a:lnSpc>
                <a:spcPct val="150000"/>
              </a:lnSpc>
              <a:buNone/>
            </a:pPr>
            <a:endParaRPr lang="en-US" b="1" dirty="0">
              <a:cs typeface="B Nazanin" panose="00000400000000000000" pitchFamily="2" charset="-78"/>
            </a:endParaRPr>
          </a:p>
          <a:p>
            <a:pPr algn="just">
              <a:lnSpc>
                <a:spcPct val="150000"/>
              </a:lnSpc>
              <a:buFont typeface="Wingdings" panose="05000000000000000000" pitchFamily="2" charset="2"/>
              <a:buChar char="v"/>
            </a:pPr>
            <a:endParaRPr lang="en-US" b="1" dirty="0">
              <a:cs typeface="B Nazanin" panose="00000400000000000000" pitchFamily="2" charset="-78"/>
            </a:endParaRPr>
          </a:p>
        </p:txBody>
      </p:sp>
      <p:sp>
        <p:nvSpPr>
          <p:cNvPr id="4" name="TextBox 3">
            <a:extLst>
              <a:ext uri="{FF2B5EF4-FFF2-40B4-BE49-F238E27FC236}">
                <a16:creationId xmlns:a16="http://schemas.microsoft.com/office/drawing/2014/main" id="{C7FAC99A-E7DD-4492-A95F-648DA747FEE2}"/>
              </a:ext>
            </a:extLst>
          </p:cNvPr>
          <p:cNvSpPr txBox="1"/>
          <p:nvPr/>
        </p:nvSpPr>
        <p:spPr>
          <a:xfrm>
            <a:off x="1219200" y="3505200"/>
            <a:ext cx="5562600"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rtl="1"/>
            <a:r>
              <a:rPr lang="ar-SA" b="1" dirty="0">
                <a:solidFill>
                  <a:schemeClr val="accent5">
                    <a:lumMod val="50000"/>
                  </a:schemeClr>
                </a:solidFill>
                <a:cs typeface="B Nazanin" panose="00000400000000000000" pitchFamily="2" charset="-78"/>
                <a:hlinkClick r:id="rId2" action="ppaction://hlinkfile">
                  <a:extLst>
                    <a:ext uri="{A12FA001-AC4F-418D-AE19-62706E023703}">
                      <ahyp:hlinkClr xmlns:ahyp="http://schemas.microsoft.com/office/drawing/2018/hyperlinkcolor" val="tx"/>
                    </a:ext>
                  </a:extLst>
                </a:hlinkClick>
              </a:rPr>
              <a:t>شرح تفصیلی کدها و عناوین مصارف در اعتبارات هزینه­ای</a:t>
            </a:r>
            <a:endParaRPr lang="en-US" b="1" dirty="0">
              <a:solidFill>
                <a:schemeClr val="accent5">
                  <a:lumMod val="50000"/>
                </a:schemeClr>
              </a:solidFill>
              <a:cs typeface="B Nazanin" panose="00000400000000000000" pitchFamily="2" charset="-78"/>
            </a:endParaRPr>
          </a:p>
        </p:txBody>
      </p:sp>
      <p:sp>
        <p:nvSpPr>
          <p:cNvPr id="5" name="Slide Number Placeholder 5">
            <a:extLst>
              <a:ext uri="{FF2B5EF4-FFF2-40B4-BE49-F238E27FC236}">
                <a16:creationId xmlns:a16="http://schemas.microsoft.com/office/drawing/2014/main" id="{4599EF88-A791-4B3F-9604-B07E0682AEC0}"/>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55</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388761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4785C-BA2D-4725-ABDE-9D05E79949A2}"/>
              </a:ext>
            </a:extLst>
          </p:cNvPr>
          <p:cNvSpPr>
            <a:spLocks noGrp="1"/>
          </p:cNvSpPr>
          <p:nvPr>
            <p:ph type="title"/>
          </p:nvPr>
        </p:nvSpPr>
        <p:spPr>
          <a:xfrm>
            <a:off x="609599" y="381000"/>
            <a:ext cx="6347713" cy="8382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اعتبارات تملک دارایی های سرمایه ای</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418C23E8-6AA1-4DCA-88C7-FBB3E61B71F0}"/>
              </a:ext>
            </a:extLst>
          </p:cNvPr>
          <p:cNvSpPr>
            <a:spLocks noGrp="1"/>
          </p:cNvSpPr>
          <p:nvPr>
            <p:ph idx="1"/>
          </p:nvPr>
        </p:nvSpPr>
        <p:spPr>
          <a:xfrm>
            <a:off x="762000" y="1371600"/>
            <a:ext cx="6347714" cy="3880773"/>
          </a:xfrm>
        </p:spPr>
        <p:txBody>
          <a:bodyPr/>
          <a:lstStyle/>
          <a:p>
            <a:pPr marL="0" indent="0" algn="just" rtl="1">
              <a:lnSpc>
                <a:spcPct val="150000"/>
              </a:lnSpc>
              <a:buNone/>
            </a:pPr>
            <a:r>
              <a:rPr lang="fa-IR" b="1" u="sng" dirty="0">
                <a:solidFill>
                  <a:schemeClr val="tx1"/>
                </a:solidFill>
                <a:cs typeface="B Nazanin" panose="00000400000000000000" pitchFamily="2" charset="-78"/>
              </a:rPr>
              <a:t>اعتباراتی هستند که ظرفیت­های جدید در شهر یا شهرداری ایجاد می­نمایند و یا سبب توسعه ظرفیت­های خدمت­رسانی شهرداری به شهروندان می­شوند و یا عمر ظرفیت­های موجود برای خدمت­رسانی به شهروندان را از طریق بازسازی و تعمیرات اساسی تثبیت یا اضافه می­نمایند </a:t>
            </a:r>
            <a:r>
              <a:rPr lang="fa-IR" b="1" dirty="0">
                <a:solidFill>
                  <a:schemeClr val="tx1"/>
                </a:solidFill>
                <a:cs typeface="B Nazanin" panose="00000400000000000000" pitchFamily="2" charset="-78"/>
              </a:rPr>
              <a:t>و در نهایت زمینه­های توسعه اقتصادی، اجتماعی و فرهنگی شهر را فراهم می­سازد. </a:t>
            </a:r>
            <a:endParaRPr lang="en-US" b="1" dirty="0">
              <a:solidFill>
                <a:schemeClr val="tx1"/>
              </a:solidFill>
              <a:cs typeface="B Nazanin" panose="00000400000000000000" pitchFamily="2" charset="-78"/>
            </a:endParaRPr>
          </a:p>
          <a:p>
            <a:pPr marL="0" indent="0" algn="just">
              <a:lnSpc>
                <a:spcPct val="150000"/>
              </a:lnSpc>
              <a:buNone/>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F07D8AAE-B7BA-4072-BEB9-B36F88618BB5}"/>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56</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75069203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89935F-D292-40B0-8658-9661CA9C93BA}"/>
              </a:ext>
            </a:extLst>
          </p:cNvPr>
          <p:cNvSpPr>
            <a:spLocks noGrp="1"/>
          </p:cNvSpPr>
          <p:nvPr>
            <p:ph idx="1"/>
          </p:nvPr>
        </p:nvSpPr>
        <p:spPr>
          <a:xfrm>
            <a:off x="228600" y="381000"/>
            <a:ext cx="6728714" cy="5660363"/>
          </a:xfrm>
        </p:spPr>
        <p:txBody>
          <a:bodyPr>
            <a:noAutofit/>
          </a:bodyPr>
          <a:lstStyle/>
          <a:p>
            <a:pPr marL="0" indent="0" algn="just" rtl="1">
              <a:lnSpc>
                <a:spcPct val="160000"/>
              </a:lnSpc>
              <a:buNone/>
            </a:pPr>
            <a:r>
              <a:rPr lang="fa-IR" b="1" dirty="0">
                <a:solidFill>
                  <a:schemeClr val="tx1"/>
                </a:solidFill>
                <a:cs typeface="B Nazanin" panose="00000400000000000000" pitchFamily="2" charset="-78"/>
              </a:rPr>
              <a:t>دارایی‌های سرمایه‌ای (غیرمالی) به دو دسته کلی دارایی‌های تولید شده و تولید نشده تقسیم می‌شوند:</a:t>
            </a:r>
          </a:p>
          <a:p>
            <a:pPr marL="0" indent="0" algn="just" rtl="1">
              <a:buNone/>
            </a:pPr>
            <a:r>
              <a:rPr lang="fa-IR" b="1" dirty="0">
                <a:solidFill>
                  <a:schemeClr val="tx1"/>
                </a:solidFill>
                <a:cs typeface="B Nazanin" panose="00000400000000000000" pitchFamily="2" charset="-78"/>
              </a:rPr>
              <a:t>الف) </a:t>
            </a:r>
            <a:r>
              <a:rPr lang="fa-IR" sz="2000" b="1" u="sng" dirty="0">
                <a:solidFill>
                  <a:schemeClr val="tx1"/>
                </a:solidFill>
                <a:cs typeface="B Nazanin" panose="00000400000000000000" pitchFamily="2" charset="-78"/>
              </a:rPr>
              <a:t>دارایی‌های سرمایه‌ای تولید شده</a:t>
            </a:r>
            <a:r>
              <a:rPr lang="fa-IR" b="1" dirty="0">
                <a:solidFill>
                  <a:schemeClr val="tx1"/>
                </a:solidFill>
                <a:cs typeface="B Nazanin" panose="00000400000000000000" pitchFamily="2" charset="-78"/>
              </a:rPr>
              <a:t>: این قبیل از دارایی‌ها در سه طبقه ذیل قرار می‌گیرند:</a:t>
            </a:r>
          </a:p>
          <a:p>
            <a:pPr marL="0" indent="0" algn="just" rtl="1">
              <a:buNone/>
            </a:pPr>
            <a:r>
              <a:rPr lang="fa-IR" b="1" dirty="0">
                <a:solidFill>
                  <a:schemeClr val="tx1"/>
                </a:solidFill>
                <a:cs typeface="B Nazanin" panose="00000400000000000000" pitchFamily="2" charset="-78"/>
              </a:rPr>
              <a:t>1) </a:t>
            </a:r>
            <a:r>
              <a:rPr lang="fa-IR" b="1" u="sng" dirty="0">
                <a:solidFill>
                  <a:schemeClr val="tx1"/>
                </a:solidFill>
                <a:cs typeface="B Nazanin" panose="00000400000000000000" pitchFamily="2" charset="-78"/>
              </a:rPr>
              <a:t>دارایی‌های ثابت</a:t>
            </a:r>
            <a:r>
              <a:rPr lang="fa-IR" b="1" dirty="0">
                <a:solidFill>
                  <a:schemeClr val="tx1"/>
                </a:solidFill>
                <a:cs typeface="B Nazanin" panose="00000400000000000000" pitchFamily="2" charset="-78"/>
              </a:rPr>
              <a:t>: دارایی‌های تولید شده یا احداث شده‌ای هستند که به طور مستمر برای مدت بیش از یک سال در فرآیند خدمت‌رسانی شهرداری مورد استفاده قرار می‌گیرند</a:t>
            </a:r>
          </a:p>
          <a:p>
            <a:pPr marL="0" indent="0" algn="just" rtl="1">
              <a:buNone/>
            </a:pPr>
            <a:r>
              <a:rPr lang="fa-IR" b="1" u="sng" dirty="0">
                <a:solidFill>
                  <a:schemeClr val="tx1"/>
                </a:solidFill>
                <a:cs typeface="B Nazanin" panose="00000400000000000000" pitchFamily="2" charset="-78"/>
              </a:rPr>
              <a:t>2) موجودی انبار</a:t>
            </a:r>
          </a:p>
          <a:p>
            <a:pPr marL="0" indent="0" algn="just" rtl="1">
              <a:buNone/>
            </a:pPr>
            <a:r>
              <a:rPr lang="fa-IR" b="1" u="sng" dirty="0">
                <a:solidFill>
                  <a:schemeClr val="tx1"/>
                </a:solidFill>
                <a:cs typeface="B Nazanin" panose="00000400000000000000" pitchFamily="2" charset="-78"/>
              </a:rPr>
              <a:t>3) اقلام گرانبه</a:t>
            </a:r>
            <a:r>
              <a:rPr lang="fa-IR" b="1" dirty="0">
                <a:solidFill>
                  <a:schemeClr val="tx1"/>
                </a:solidFill>
                <a:cs typeface="B Nazanin" panose="00000400000000000000" pitchFamily="2" charset="-78"/>
              </a:rPr>
              <a:t>ا</a:t>
            </a:r>
          </a:p>
          <a:p>
            <a:pPr marL="0" indent="0" algn="just" rtl="1">
              <a:buNone/>
            </a:pPr>
            <a:r>
              <a:rPr lang="fa-IR" b="1" dirty="0">
                <a:solidFill>
                  <a:schemeClr val="tx1"/>
                </a:solidFill>
                <a:cs typeface="B Nazanin" panose="00000400000000000000" pitchFamily="2" charset="-78"/>
              </a:rPr>
              <a:t>ب) </a:t>
            </a:r>
            <a:r>
              <a:rPr lang="fa-IR" sz="2000" b="1" u="sng" dirty="0">
                <a:solidFill>
                  <a:schemeClr val="tx1"/>
                </a:solidFill>
                <a:cs typeface="B Nazanin" panose="00000400000000000000" pitchFamily="2" charset="-78"/>
              </a:rPr>
              <a:t>دارایی‌های سرمایه‌ای تولید نشده</a:t>
            </a:r>
            <a:r>
              <a:rPr lang="fa-IR" sz="2000" b="1" dirty="0">
                <a:solidFill>
                  <a:schemeClr val="tx1"/>
                </a:solidFill>
                <a:cs typeface="B Nazanin" panose="00000400000000000000" pitchFamily="2" charset="-78"/>
              </a:rPr>
              <a:t>: </a:t>
            </a:r>
            <a:r>
              <a:rPr lang="fa-IR" b="1" dirty="0">
                <a:solidFill>
                  <a:schemeClr val="tx1"/>
                </a:solidFill>
                <a:cs typeface="B Nazanin" panose="00000400000000000000" pitchFamily="2" charset="-78"/>
              </a:rPr>
              <a:t>دارایی‌هایی هستند که برای ایجاد کالا و یا سایر ظرفیت‌های خدماتی دیگر به کار می‌روند، در حالی که خودشان توسط بشر تولید نشده‌اند. </a:t>
            </a:r>
            <a:r>
              <a:rPr lang="fa-IR" b="1" u="sng" dirty="0">
                <a:solidFill>
                  <a:schemeClr val="tx1"/>
                </a:solidFill>
                <a:cs typeface="B Nazanin" panose="00000400000000000000" pitchFamily="2" charset="-78"/>
              </a:rPr>
              <a:t>مانند زمین، و برخی دارایی‌های غیرمشهود مانند حق الامتیاز آب، برق، تلفن، گاز شهری، حق اختراع ثبت شده و ...</a:t>
            </a:r>
          </a:p>
          <a:p>
            <a:pPr marL="0" indent="0" algn="just" rtl="1">
              <a:lnSpc>
                <a:spcPct val="160000"/>
              </a:lnSpc>
              <a:buNone/>
            </a:pPr>
            <a:r>
              <a:rPr lang="fa-IR" b="1" dirty="0">
                <a:solidFill>
                  <a:schemeClr val="tx1"/>
                </a:solidFill>
                <a:cs typeface="B Nazanin" panose="00000400000000000000" pitchFamily="2" charset="-78"/>
              </a:rPr>
              <a:t>دارایی‌های فوق الذکر به دو دسته کلی مشهود و نامشهود تقسیم می‌شوند:</a:t>
            </a:r>
          </a:p>
          <a:p>
            <a:pPr algn="just" rtl="1">
              <a:buClr>
                <a:schemeClr val="accent1">
                  <a:lumMod val="75000"/>
                </a:schemeClr>
              </a:buClr>
              <a:buFont typeface="Wingdings" panose="05000000000000000000" pitchFamily="2" charset="2"/>
              <a:buChar char="v"/>
            </a:pPr>
            <a:r>
              <a:rPr lang="fa-IR" b="1" dirty="0">
                <a:solidFill>
                  <a:schemeClr val="tx1"/>
                </a:solidFill>
                <a:cs typeface="B Nazanin" panose="00000400000000000000" pitchFamily="2" charset="-78"/>
              </a:rPr>
              <a:t>دارایی های تولید نشده مشهود</a:t>
            </a:r>
          </a:p>
          <a:p>
            <a:pPr algn="just" rtl="1">
              <a:buClr>
                <a:schemeClr val="accent1">
                  <a:lumMod val="75000"/>
                </a:schemeClr>
              </a:buClr>
              <a:buFont typeface="Wingdings" panose="05000000000000000000" pitchFamily="2" charset="2"/>
              <a:buChar char="v"/>
            </a:pPr>
            <a:r>
              <a:rPr lang="fa-IR" b="1" dirty="0">
                <a:solidFill>
                  <a:schemeClr val="tx1"/>
                </a:solidFill>
                <a:cs typeface="B Nazanin" panose="00000400000000000000" pitchFamily="2" charset="-78"/>
              </a:rPr>
              <a:t>سایر دارایی های تولید نشده نامشهود</a:t>
            </a:r>
          </a:p>
          <a:p>
            <a:pPr marL="0" indent="0" algn="just" rtl="1">
              <a:lnSpc>
                <a:spcPct val="160000"/>
              </a:lnSpc>
              <a:buNone/>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CBBE157A-B194-44B4-B78E-A4F1A5757F6C}"/>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57</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4984126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AAA299-35C6-408C-A598-EC681F4F9C62}"/>
              </a:ext>
            </a:extLst>
          </p:cNvPr>
          <p:cNvSpPr>
            <a:spLocks noGrp="1"/>
          </p:cNvSpPr>
          <p:nvPr>
            <p:ph idx="1"/>
          </p:nvPr>
        </p:nvSpPr>
        <p:spPr>
          <a:xfrm>
            <a:off x="-228600" y="381000"/>
            <a:ext cx="7239000" cy="3880773"/>
          </a:xfrm>
        </p:spPr>
        <p:txBody>
          <a:bodyPr>
            <a:normAutofit/>
          </a:bodyPr>
          <a:lstStyle/>
          <a:p>
            <a:pPr marL="0" indent="0" algn="r" rtl="1">
              <a:buNone/>
            </a:pPr>
            <a:r>
              <a:rPr lang="fa-IR" sz="2000" b="1" dirty="0">
                <a:solidFill>
                  <a:schemeClr val="tx1"/>
                </a:solidFill>
                <a:cs typeface="B Nazanin" panose="00000400000000000000" pitchFamily="2" charset="-78"/>
              </a:rPr>
              <a:t>تملک دارایی­های سرمایه­ای در شهرداری شامل 7 فصل به شرح زیر می­باشد:</a:t>
            </a:r>
            <a:endParaRPr lang="en-US" sz="2000" b="1" dirty="0">
              <a:solidFill>
                <a:schemeClr val="tx1"/>
              </a:solidFill>
              <a:cs typeface="B Nazanin" panose="00000400000000000000" pitchFamily="2" charset="-78"/>
            </a:endParaRPr>
          </a:p>
        </p:txBody>
      </p:sp>
      <p:graphicFrame>
        <p:nvGraphicFramePr>
          <p:cNvPr id="4" name="Table 4">
            <a:extLst>
              <a:ext uri="{FF2B5EF4-FFF2-40B4-BE49-F238E27FC236}">
                <a16:creationId xmlns:a16="http://schemas.microsoft.com/office/drawing/2014/main" id="{BDC9D087-1296-4601-A785-5F5F0F7D860C}"/>
              </a:ext>
            </a:extLst>
          </p:cNvPr>
          <p:cNvGraphicFramePr>
            <a:graphicFrameLocks noGrp="1"/>
          </p:cNvGraphicFramePr>
          <p:nvPr>
            <p:extLst>
              <p:ext uri="{D42A27DB-BD31-4B8C-83A1-F6EECF244321}">
                <p14:modId xmlns:p14="http://schemas.microsoft.com/office/powerpoint/2010/main" val="4031939401"/>
              </p:ext>
            </p:extLst>
          </p:nvPr>
        </p:nvGraphicFramePr>
        <p:xfrm>
          <a:off x="838200" y="1422400"/>
          <a:ext cx="6096000" cy="2997200"/>
        </p:xfrm>
        <a:graphic>
          <a:graphicData uri="http://schemas.openxmlformats.org/drawingml/2006/table">
            <a:tbl>
              <a:tblPr firstRow="1" bandRow="1">
                <a:tableStyleId>{5940675A-B579-460E-94D1-54222C63F5DA}</a:tableStyleId>
              </a:tblPr>
              <a:tblGrid>
                <a:gridCol w="5105400">
                  <a:extLst>
                    <a:ext uri="{9D8B030D-6E8A-4147-A177-3AD203B41FA5}">
                      <a16:colId xmlns:a16="http://schemas.microsoft.com/office/drawing/2014/main" val="2358982147"/>
                    </a:ext>
                  </a:extLst>
                </a:gridCol>
                <a:gridCol w="990600">
                  <a:extLst>
                    <a:ext uri="{9D8B030D-6E8A-4147-A177-3AD203B41FA5}">
                      <a16:colId xmlns:a16="http://schemas.microsoft.com/office/drawing/2014/main" val="363947332"/>
                    </a:ext>
                  </a:extLst>
                </a:gridCol>
              </a:tblGrid>
              <a:tr h="370840">
                <a:tc>
                  <a:txBody>
                    <a:bodyPr/>
                    <a:lstStyle/>
                    <a:p>
                      <a:pPr algn="ctr" rtl="1"/>
                      <a:r>
                        <a:rPr lang="fa-IR" b="1" dirty="0">
                          <a:solidFill>
                            <a:schemeClr val="tx1"/>
                          </a:solidFill>
                          <a:cs typeface="B Nazanin" panose="00000400000000000000" pitchFamily="2" charset="-78"/>
                        </a:rPr>
                        <a:t>عنوان</a:t>
                      </a:r>
                      <a:endParaRPr lang="en-US" b="1" dirty="0">
                        <a:solidFill>
                          <a:schemeClr val="tx1"/>
                        </a:solidFill>
                        <a:cs typeface="B Nazanin" panose="00000400000000000000" pitchFamily="2" charset="-78"/>
                      </a:endParaRPr>
                    </a:p>
                  </a:txBody>
                  <a:tcPr>
                    <a:solidFill>
                      <a:schemeClr val="accent1">
                        <a:lumMod val="60000"/>
                        <a:lumOff val="40000"/>
                      </a:schemeClr>
                    </a:solidFill>
                  </a:tcPr>
                </a:tc>
                <a:tc>
                  <a:txBody>
                    <a:bodyPr/>
                    <a:lstStyle/>
                    <a:p>
                      <a:pPr algn="ctr" rtl="1"/>
                      <a:r>
                        <a:rPr lang="fa-IR" b="1" dirty="0">
                          <a:solidFill>
                            <a:schemeClr val="tx1"/>
                          </a:solidFill>
                          <a:cs typeface="B Nazanin" panose="00000400000000000000" pitchFamily="2" charset="-78"/>
                        </a:rPr>
                        <a:t>فصل</a:t>
                      </a:r>
                      <a:endParaRPr lang="en-US" b="1" dirty="0">
                        <a:solidFill>
                          <a:schemeClr val="tx1"/>
                        </a:solidFill>
                        <a:cs typeface="B Nazanin" panose="00000400000000000000" pitchFamily="2" charset="-78"/>
                      </a:endParaRPr>
                    </a:p>
                  </a:txBody>
                  <a:tcPr>
                    <a:solidFill>
                      <a:schemeClr val="accent1">
                        <a:lumMod val="60000"/>
                        <a:lumOff val="40000"/>
                      </a:schemeClr>
                    </a:solidFill>
                  </a:tcPr>
                </a:tc>
                <a:extLst>
                  <a:ext uri="{0D108BD9-81ED-4DB2-BD59-A6C34878D82A}">
                    <a16:rowId xmlns:a16="http://schemas.microsoft.com/office/drawing/2014/main" val="2543989454"/>
                  </a:ext>
                </a:extLst>
              </a:tr>
              <a:tr h="370840">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lang="fa-IR" b="1" dirty="0">
                          <a:solidFill>
                            <a:schemeClr val="tx1"/>
                          </a:solidFill>
                          <a:cs typeface="B Nazanin" panose="00000400000000000000" pitchFamily="2" charset="-78"/>
                        </a:rPr>
                        <a:t>ساختمان و سایر مستحدثات</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اول</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1238492963"/>
                  </a:ext>
                </a:extLst>
              </a:tr>
              <a:tr h="401320">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lang="fa-IR" b="1" dirty="0">
                          <a:solidFill>
                            <a:schemeClr val="tx1"/>
                          </a:solidFill>
                          <a:cs typeface="B Nazanin" panose="00000400000000000000" pitchFamily="2" charset="-78"/>
                        </a:rPr>
                        <a:t>ماشین آلات و تجهیزات</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دوم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4168255860"/>
                  </a:ext>
                </a:extLst>
              </a:tr>
              <a:tr h="370840">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lang="fa-IR" b="1" dirty="0">
                          <a:solidFill>
                            <a:schemeClr val="tx1"/>
                          </a:solidFill>
                          <a:cs typeface="B Nazanin" panose="00000400000000000000" pitchFamily="2" charset="-78"/>
                        </a:rPr>
                        <a:t>سایر دار</a:t>
                      </a:r>
                      <a:r>
                        <a:rPr lang="ar-SA" b="1" dirty="0">
                          <a:solidFill>
                            <a:schemeClr val="tx1"/>
                          </a:solidFill>
                          <a:cs typeface="B Nazanin" panose="00000400000000000000" pitchFamily="2" charset="-78"/>
                        </a:rPr>
                        <a:t>ایی</a:t>
                      </a:r>
                      <a:r>
                        <a:rPr lang="fa-IR" b="1" dirty="0">
                          <a:solidFill>
                            <a:schemeClr val="tx1"/>
                          </a:solidFill>
                          <a:cs typeface="B Nazanin" panose="00000400000000000000" pitchFamily="2" charset="-78"/>
                        </a:rPr>
                        <a:t> های ثابت</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سوم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1899315172"/>
                  </a:ext>
                </a:extLst>
              </a:tr>
              <a:tr h="370840">
                <a:tc>
                  <a:txBody>
                    <a:bodyPr/>
                    <a:lstStyle/>
                    <a:p>
                      <a:pPr algn="ctr" rtl="1"/>
                      <a:r>
                        <a:rPr lang="fa-IR" b="1" dirty="0">
                          <a:solidFill>
                            <a:schemeClr val="tx1"/>
                          </a:solidFill>
                          <a:cs typeface="B Nazanin" panose="00000400000000000000" pitchFamily="2" charset="-78"/>
                        </a:rPr>
                        <a:t>موجودی انبار</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چهارم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526203272"/>
                  </a:ext>
                </a:extLst>
              </a:tr>
              <a:tr h="370840">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lang="fa-IR" b="1" dirty="0">
                          <a:solidFill>
                            <a:schemeClr val="tx1"/>
                          </a:solidFill>
                          <a:cs typeface="B Nazanin" panose="00000400000000000000" pitchFamily="2" charset="-78"/>
                        </a:rPr>
                        <a:t>اقلام گرانبها</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پنجم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2777079073"/>
                  </a:ext>
                </a:extLst>
              </a:tr>
              <a:tr h="370840">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lang="fa-IR" b="1" dirty="0">
                          <a:solidFill>
                            <a:schemeClr val="tx1"/>
                          </a:solidFill>
                          <a:cs typeface="B Nazanin" panose="00000400000000000000" pitchFamily="2" charset="-78"/>
                        </a:rPr>
                        <a:t>زمین</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ششم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569067579"/>
                  </a:ext>
                </a:extLst>
              </a:tr>
              <a:tr h="370840">
                <a:tc>
                  <a:txBody>
                    <a:bodyPr/>
                    <a:lstStyle/>
                    <a:p>
                      <a:pPr algn="ctr" rtl="1"/>
                      <a:r>
                        <a:rPr lang="fa-IR" b="1" dirty="0">
                          <a:solidFill>
                            <a:schemeClr val="tx1"/>
                          </a:solidFill>
                          <a:cs typeface="B Nazanin" panose="00000400000000000000" pitchFamily="2" charset="-78"/>
                        </a:rPr>
                        <a:t>حق الزحمه کارکنان پروژه و سایر دارایی های تولید نشده</a:t>
                      </a:r>
                      <a:endParaRPr lang="en-US" b="1" dirty="0">
                        <a:solidFill>
                          <a:schemeClr val="tx1"/>
                        </a:solidFill>
                        <a:cs typeface="B Nazanin" panose="00000400000000000000" pitchFamily="2" charset="-78"/>
                      </a:endParaRPr>
                    </a:p>
                  </a:txBody>
                  <a:tcPr/>
                </a:tc>
                <a:tc>
                  <a:txBody>
                    <a:bodyPr/>
                    <a:lstStyle/>
                    <a:p>
                      <a:pPr algn="ctr" rtl="1"/>
                      <a:r>
                        <a:rPr lang="fa-IR" b="1" dirty="0">
                          <a:solidFill>
                            <a:schemeClr val="tx1"/>
                          </a:solidFill>
                          <a:cs typeface="B Nazanin" panose="00000400000000000000" pitchFamily="2" charset="-78"/>
                        </a:rPr>
                        <a:t>هفتم</a:t>
                      </a:r>
                      <a:endParaRPr lang="en-US" b="1" dirty="0">
                        <a:solidFill>
                          <a:schemeClr val="tx1"/>
                        </a:solidFill>
                        <a:cs typeface="B Nazanin" panose="00000400000000000000" pitchFamily="2" charset="-78"/>
                      </a:endParaRPr>
                    </a:p>
                  </a:txBody>
                  <a:tcPr/>
                </a:tc>
                <a:extLst>
                  <a:ext uri="{0D108BD9-81ED-4DB2-BD59-A6C34878D82A}">
                    <a16:rowId xmlns:a16="http://schemas.microsoft.com/office/drawing/2014/main" val="3565534992"/>
                  </a:ext>
                </a:extLst>
              </a:tr>
            </a:tbl>
          </a:graphicData>
        </a:graphic>
      </p:graphicFrame>
      <p:sp>
        <p:nvSpPr>
          <p:cNvPr id="5" name="Slide Number Placeholder 5">
            <a:extLst>
              <a:ext uri="{FF2B5EF4-FFF2-40B4-BE49-F238E27FC236}">
                <a16:creationId xmlns:a16="http://schemas.microsoft.com/office/drawing/2014/main" id="{59BA1009-9849-45F1-8F0A-A11D75ADC89F}"/>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58</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876544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81F99-B6A7-4264-B439-C9F61EAAC824}"/>
              </a:ext>
            </a:extLst>
          </p:cNvPr>
          <p:cNvSpPr>
            <a:spLocks noGrp="1"/>
          </p:cNvSpPr>
          <p:nvPr>
            <p:ph type="title"/>
          </p:nvPr>
        </p:nvSpPr>
        <p:spPr>
          <a:xfrm>
            <a:off x="762000" y="685800"/>
            <a:ext cx="6347713" cy="13208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تاریخچه بودجه در ایران</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E401671E-E53F-4421-99A6-22980BD10140}"/>
              </a:ext>
            </a:extLst>
          </p:cNvPr>
          <p:cNvSpPr>
            <a:spLocks noGrp="1"/>
          </p:cNvSpPr>
          <p:nvPr>
            <p:ph idx="1"/>
          </p:nvPr>
        </p:nvSpPr>
        <p:spPr>
          <a:xfrm>
            <a:off x="685799" y="1488613"/>
            <a:ext cx="6423914" cy="3880773"/>
          </a:xfrm>
        </p:spPr>
        <p:txBody>
          <a:bodyPr>
            <a:normAutofit/>
          </a:bodyPr>
          <a:lstStyle/>
          <a:p>
            <a:pPr algn="just" rtl="1">
              <a:lnSpc>
                <a:spcPct val="150000"/>
              </a:lnSpc>
              <a:buFont typeface="Wingdings" panose="05000000000000000000" pitchFamily="2" charset="2"/>
              <a:buChar char="v"/>
            </a:pPr>
            <a:r>
              <a:rPr lang="fa-IR" b="1" dirty="0">
                <a:solidFill>
                  <a:schemeClr val="tx1"/>
                </a:solidFill>
                <a:cs typeface="B Nazanin" pitchFamily="2" charset="-78"/>
              </a:rPr>
              <a:t>قبل از مشروطیت نظارت مردم در حداقل بود و شاه در راس حکومت، درامدها و عواید کشور را در اختیار داشت. با انقلاب مشروطه در زمینه بودجه قوانینی رواج پیدا کرد که عمدتاً از بودجه فرانسه نشأت می گرفت.</a:t>
            </a:r>
          </a:p>
          <a:p>
            <a:pPr algn="just" rtl="1">
              <a:lnSpc>
                <a:spcPct val="150000"/>
              </a:lnSpc>
              <a:buFont typeface="Wingdings" panose="05000000000000000000" pitchFamily="2" charset="2"/>
              <a:buChar char="v"/>
            </a:pPr>
            <a:r>
              <a:rPr lang="fa-IR" b="1" dirty="0">
                <a:solidFill>
                  <a:schemeClr val="tx1"/>
                </a:solidFill>
                <a:cs typeface="B Nazanin" pitchFamily="2" charset="-78"/>
              </a:rPr>
              <a:t> برای اولین بار بودجه کشور را، پس از مشروطیت، مرحوم صنیع الدوله هدایت وزیر مالیه تهیه نمود.</a:t>
            </a:r>
            <a:endParaRPr lang="en-US" b="1" dirty="0">
              <a:solidFill>
                <a:schemeClr val="tx1"/>
              </a:solidFill>
              <a:cs typeface="B Nazanin" pitchFamily="2" charset="-78"/>
            </a:endParaRPr>
          </a:p>
          <a:p>
            <a:pPr algn="just" rtl="1">
              <a:lnSpc>
                <a:spcPct val="150000"/>
              </a:lnSpc>
              <a:buFont typeface="Wingdings" panose="05000000000000000000" pitchFamily="2" charset="2"/>
              <a:buChar char="v"/>
            </a:pPr>
            <a:endParaRPr lang="en-US" b="1" dirty="0">
              <a:solidFill>
                <a:schemeClr val="tx1"/>
              </a:solidFill>
              <a:cs typeface="B Nazanin" pitchFamily="2" charset="-78"/>
            </a:endParaRPr>
          </a:p>
        </p:txBody>
      </p:sp>
      <p:sp>
        <p:nvSpPr>
          <p:cNvPr id="4" name="Slide Number Placeholder 5">
            <a:extLst>
              <a:ext uri="{FF2B5EF4-FFF2-40B4-BE49-F238E27FC236}">
                <a16:creationId xmlns:a16="http://schemas.microsoft.com/office/drawing/2014/main" id="{A79C25AF-DE93-4E5D-A641-C27D64694ED5}"/>
              </a:ext>
            </a:extLst>
          </p:cNvPr>
          <p:cNvSpPr>
            <a:spLocks noGrp="1"/>
          </p:cNvSpPr>
          <p:nvPr>
            <p:ph type="sldNum" sz="quarter" idx="12"/>
          </p:nvPr>
        </p:nvSpPr>
        <p:spPr>
          <a:xfrm>
            <a:off x="8438322" y="6341165"/>
            <a:ext cx="456316" cy="348560"/>
          </a:xfrm>
        </p:spPr>
        <p:txBody>
          <a:bodyPr/>
          <a:lstStyle/>
          <a:p>
            <a:r>
              <a:rPr lang="fa-IR" sz="1600" dirty="0">
                <a:solidFill>
                  <a:schemeClr val="tx1"/>
                </a:solidFill>
                <a:cs typeface="B Titr" panose="00000700000000000000" pitchFamily="2" charset="-78"/>
              </a:rPr>
              <a:t>5</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08979899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BAF11-FC95-4175-A089-062FCF3BD71D}"/>
              </a:ext>
            </a:extLst>
          </p:cNvPr>
          <p:cNvSpPr>
            <a:spLocks noGrp="1"/>
          </p:cNvSpPr>
          <p:nvPr>
            <p:ph type="title"/>
          </p:nvPr>
        </p:nvSpPr>
        <p:spPr>
          <a:xfrm>
            <a:off x="612912" y="381000"/>
            <a:ext cx="6347713" cy="8382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تباصر مربوطه</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7D639DA5-6343-429D-8332-667988CC66D7}"/>
              </a:ext>
            </a:extLst>
          </p:cNvPr>
          <p:cNvSpPr>
            <a:spLocks noGrp="1"/>
          </p:cNvSpPr>
          <p:nvPr>
            <p:ph idx="1"/>
          </p:nvPr>
        </p:nvSpPr>
        <p:spPr>
          <a:xfrm>
            <a:off x="457200" y="1143000"/>
            <a:ext cx="6513365" cy="3880773"/>
          </a:xfrm>
        </p:spPr>
        <p:txBody>
          <a:bodyPr>
            <a:noAutofit/>
          </a:bodyPr>
          <a:lstStyle/>
          <a:p>
            <a:pPr algn="just" rtl="1">
              <a:lnSpc>
                <a:spcPct val="160000"/>
              </a:lnSpc>
              <a:buFont typeface="Wingdings" panose="05000000000000000000" pitchFamily="2" charset="2"/>
              <a:buChar char="v"/>
            </a:pPr>
            <a:r>
              <a:rPr lang="fa-IR" sz="1700" b="1" dirty="0">
                <a:solidFill>
                  <a:schemeClr val="tx1"/>
                </a:solidFill>
                <a:cs typeface="B Nazanin" panose="00000400000000000000" pitchFamily="2" charset="-78"/>
              </a:rPr>
              <a:t>تبصره ۱: با عنایت به مفاد ماده ۴۵ آیین‌نامه مالی شهرداری‌ها، </a:t>
            </a:r>
            <a:r>
              <a:rPr lang="fa-IR" sz="1700" b="1" u="sng" dirty="0">
                <a:solidFill>
                  <a:schemeClr val="tx1"/>
                </a:solidFill>
                <a:cs typeface="B Nazanin" panose="00000400000000000000" pitchFamily="2" charset="-78"/>
              </a:rPr>
              <a:t>خرید یا احداث اموال اختصاصی در شهرداری</a:t>
            </a:r>
            <a:r>
              <a:rPr lang="fa-IR" sz="1700" b="1" dirty="0">
                <a:solidFill>
                  <a:schemeClr val="tx1"/>
                </a:solidFill>
                <a:cs typeface="B Nazanin" panose="00000400000000000000" pitchFamily="2" charset="-78"/>
              </a:rPr>
              <a:t> و با اموال عمومی که در شمار اموال شهر قرار می‌گیرد، بطور کامل در </a:t>
            </a:r>
            <a:r>
              <a:rPr lang="fa-IR" sz="1700" b="1" u="sng" dirty="0">
                <a:solidFill>
                  <a:schemeClr val="tx1"/>
                </a:solidFill>
                <a:cs typeface="B Nazanin" panose="00000400000000000000" pitchFamily="2" charset="-78"/>
              </a:rPr>
              <a:t>قالب طرح‌های تملک دارایی‌های سرمایه‌ای طبقه‌بندی خواهد شد.</a:t>
            </a:r>
          </a:p>
          <a:p>
            <a:pPr algn="just" rtl="1">
              <a:lnSpc>
                <a:spcPct val="160000"/>
              </a:lnSpc>
              <a:buFont typeface="Wingdings" panose="05000000000000000000" pitchFamily="2" charset="2"/>
              <a:buChar char="v"/>
            </a:pPr>
            <a:r>
              <a:rPr lang="fa-IR" sz="1700" b="1" dirty="0">
                <a:solidFill>
                  <a:schemeClr val="tx1"/>
                </a:solidFill>
                <a:cs typeface="B Nazanin" panose="00000400000000000000" pitchFamily="2" charset="-78"/>
              </a:rPr>
              <a:t>تبصره ۲: با عنایت به تبصره ماده ۲ قانون نوسازی و عمران شهری مصوب ۱۳۴۷، </a:t>
            </a:r>
            <a:r>
              <a:rPr lang="fa-IR" sz="1700" b="1" u="sng" dirty="0">
                <a:solidFill>
                  <a:schemeClr val="tx1"/>
                </a:solidFill>
                <a:cs typeface="B Nazanin" panose="00000400000000000000" pitchFamily="2" charset="-78"/>
              </a:rPr>
              <a:t>حداقل ۹۰٪ عوارض نوسازی و همچنین ۱۰۰٪ درآمد حاصل از فروش اموال شهرداری باید جهت تملک دارایی‌های سرمایه‌ای مصرف شود </a:t>
            </a:r>
            <a:r>
              <a:rPr lang="fa-IR" sz="1700" b="1" dirty="0">
                <a:solidFill>
                  <a:schemeClr val="tx1"/>
                </a:solidFill>
                <a:cs typeface="B Nazanin" panose="00000400000000000000" pitchFamily="2" charset="-78"/>
              </a:rPr>
              <a:t>و در هر حال رعایت الزامات مندرج در ماده ۶۸ قانون شهرداری‌ها مبنی بر ضرورت </a:t>
            </a:r>
            <a:r>
              <a:rPr lang="fa-IR" sz="1700" b="1" u="sng" dirty="0">
                <a:solidFill>
                  <a:schemeClr val="tx1"/>
                </a:solidFill>
                <a:cs typeface="B Nazanin" panose="00000400000000000000" pitchFamily="2" charset="-78"/>
              </a:rPr>
              <a:t>اختصاص حداقل ۴۰٪ از درآمدها و سایر منابع اعتبار جهت تامین تملک دارایی‌های سرمایه‌ای</a:t>
            </a:r>
            <a:r>
              <a:rPr lang="fa-IR" sz="1700" b="1" dirty="0">
                <a:solidFill>
                  <a:schemeClr val="tx1"/>
                </a:solidFill>
                <a:cs typeface="B Nazanin" panose="00000400000000000000" pitchFamily="2" charset="-78"/>
              </a:rPr>
              <a:t> الزامی خواهد بود.</a:t>
            </a:r>
          </a:p>
          <a:p>
            <a:pPr algn="just" rtl="1">
              <a:lnSpc>
                <a:spcPct val="160000"/>
              </a:lnSpc>
              <a:buFont typeface="Wingdings" panose="05000000000000000000" pitchFamily="2" charset="2"/>
              <a:buChar char="v"/>
            </a:pPr>
            <a:r>
              <a:rPr lang="fa-IR" sz="1700" b="1" dirty="0">
                <a:solidFill>
                  <a:schemeClr val="tx1"/>
                </a:solidFill>
                <a:cs typeface="B Nazanin" panose="00000400000000000000" pitchFamily="2" charset="-78"/>
              </a:rPr>
              <a:t>تبصره ۳: </a:t>
            </a:r>
            <a:r>
              <a:rPr lang="fa-IR" sz="1700" b="1" u="sng" dirty="0">
                <a:solidFill>
                  <a:schemeClr val="tx1"/>
                </a:solidFill>
                <a:cs typeface="B Nazanin" panose="00000400000000000000" pitchFamily="2" charset="-78"/>
              </a:rPr>
              <a:t>مازاد درآمدهای قابل تخصیص دوره‌های گذشته پس از کسر دیون با محل </a:t>
            </a:r>
            <a:r>
              <a:rPr lang="fa-IR" sz="1700" b="1" dirty="0">
                <a:solidFill>
                  <a:schemeClr val="tx1"/>
                </a:solidFill>
                <a:cs typeface="B Nazanin" panose="00000400000000000000" pitchFamily="2" charset="-78"/>
              </a:rPr>
              <a:t>باید به </a:t>
            </a:r>
            <a:r>
              <a:rPr lang="fa-IR" sz="1700" b="1" u="sng" dirty="0">
                <a:solidFill>
                  <a:schemeClr val="tx1"/>
                </a:solidFill>
                <a:cs typeface="B Nazanin" panose="00000400000000000000" pitchFamily="2" charset="-78"/>
              </a:rPr>
              <a:t>اعتبارات تملک دارایی‌های سرمایه‌ای اختصاص داده شود.</a:t>
            </a:r>
          </a:p>
          <a:p>
            <a:pPr marL="0" indent="0" algn="just" rtl="1">
              <a:lnSpc>
                <a:spcPct val="160000"/>
              </a:lnSpc>
              <a:buNone/>
            </a:pPr>
            <a:endParaRPr lang="en-US" sz="17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70EA462A-553C-474F-849C-BBFC801CA96D}"/>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59</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1755668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BAF11-FC95-4175-A089-062FCF3BD71D}"/>
              </a:ext>
            </a:extLst>
          </p:cNvPr>
          <p:cNvSpPr>
            <a:spLocks noGrp="1"/>
          </p:cNvSpPr>
          <p:nvPr>
            <p:ph type="title"/>
          </p:nvPr>
        </p:nvSpPr>
        <p:spPr>
          <a:xfrm>
            <a:off x="612912" y="381000"/>
            <a:ext cx="6347713" cy="8382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تباصر مربوطه</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7D639DA5-6343-429D-8332-667988CC66D7}"/>
              </a:ext>
            </a:extLst>
          </p:cNvPr>
          <p:cNvSpPr>
            <a:spLocks noGrp="1"/>
          </p:cNvSpPr>
          <p:nvPr>
            <p:ph idx="1"/>
          </p:nvPr>
        </p:nvSpPr>
        <p:spPr>
          <a:xfrm>
            <a:off x="762000" y="1219200"/>
            <a:ext cx="6513365" cy="3880773"/>
          </a:xfrm>
        </p:spPr>
        <p:txBody>
          <a:bodyPr>
            <a:noAutofit/>
          </a:bodyPr>
          <a:lstStyle/>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۴: منظور داشتن </a:t>
            </a:r>
            <a:r>
              <a:rPr lang="fa-IR" b="1" u="sng" dirty="0">
                <a:solidFill>
                  <a:schemeClr val="tx1"/>
                </a:solidFill>
                <a:cs typeface="B Nazanin" panose="00000400000000000000" pitchFamily="2" charset="-78"/>
              </a:rPr>
              <a:t>حداقل ۸۰ درصد درآمد وصولی حریم استحفاظی شهرها</a:t>
            </a:r>
            <a:r>
              <a:rPr lang="fa-IR" b="1" dirty="0">
                <a:solidFill>
                  <a:schemeClr val="tx1"/>
                </a:solidFill>
                <a:cs typeface="B Nazanin" panose="00000400000000000000" pitchFamily="2" charset="-78"/>
              </a:rPr>
              <a:t> (موضوع تبصره ۳ بند ۹۹ قانون شهرداری) بمنظور عمران و آبادانی روستاها و شهرک‌های واقع در حریم شهر </a:t>
            </a:r>
            <a:r>
              <a:rPr lang="fa-IR" b="1" u="sng" dirty="0">
                <a:solidFill>
                  <a:schemeClr val="tx1"/>
                </a:solidFill>
                <a:cs typeface="B Nazanin" panose="00000400000000000000" pitchFamily="2" charset="-78"/>
              </a:rPr>
              <a:t>ضروری است</a:t>
            </a:r>
            <a:r>
              <a:rPr lang="fa-IR" b="1" dirty="0">
                <a:solidFill>
                  <a:schemeClr val="tx1"/>
                </a:solidFill>
                <a:cs typeface="B Nazanin" panose="00000400000000000000" pitchFamily="2" charset="-78"/>
              </a:rPr>
              <a:t>.</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۵: </a:t>
            </a:r>
            <a:r>
              <a:rPr lang="fa-IR" b="1" u="sng" dirty="0">
                <a:solidFill>
                  <a:schemeClr val="tx1"/>
                </a:solidFill>
                <a:cs typeface="B Nazanin" panose="00000400000000000000" pitchFamily="2" charset="-78"/>
              </a:rPr>
              <a:t>منابع حاصل از فروش اموال شهرداری</a:t>
            </a:r>
            <a:r>
              <a:rPr lang="fa-IR" b="1" dirty="0">
                <a:solidFill>
                  <a:schemeClr val="tx1"/>
                </a:solidFill>
                <a:cs typeface="B Nazanin" panose="00000400000000000000" pitchFamily="2" charset="-78"/>
              </a:rPr>
              <a:t>، صرفاً می‌تواند به </a:t>
            </a:r>
            <a:r>
              <a:rPr lang="fa-IR" b="1" u="sng" dirty="0">
                <a:solidFill>
                  <a:schemeClr val="tx1"/>
                </a:solidFill>
                <a:cs typeface="B Nazanin" panose="00000400000000000000" pitchFamily="2" charset="-78"/>
              </a:rPr>
              <a:t>اعتبارات برنامه‌های تملک دارایی‌های سرمایه‌ای مالی</a:t>
            </a:r>
            <a:r>
              <a:rPr lang="fa-IR" b="1" dirty="0">
                <a:solidFill>
                  <a:schemeClr val="tx1"/>
                </a:solidFill>
                <a:cs typeface="B Nazanin" panose="00000400000000000000" pitchFamily="2" charset="-78"/>
              </a:rPr>
              <a:t> تخصیص داده شود.</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۶: لازم است در فرم‌های مربوط به موافقت‌نامه‌های طرح‌های تملک دارایی‌های سرمایه‌ای به شرح پیوست شماره (۲)، اعتبارات فصل این بند به تفکیک نوع آنها (عمومی و یا اختصاصی)، دستورالعمل شناسایی و پلاک‌کوبی اموال در شهرداری ابلاغی وزیر محترم کشور، به شماره ۱۷۰۰۶۲ مورخ ۱۳۹۵/۱۲/۱۴ نیز مشخص شود.</a:t>
            </a:r>
          </a:p>
          <a:p>
            <a:pPr algn="just" rtl="1">
              <a:lnSpc>
                <a:spcPct val="150000"/>
              </a:lnSpc>
              <a:buFont typeface="Wingdings" panose="05000000000000000000" pitchFamily="2" charset="2"/>
              <a:buChar char="v"/>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42D171C4-955D-46D9-B987-8AC072BBCD06}"/>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60</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3376900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BAF11-FC95-4175-A089-062FCF3BD71D}"/>
              </a:ext>
            </a:extLst>
          </p:cNvPr>
          <p:cNvSpPr>
            <a:spLocks noGrp="1"/>
          </p:cNvSpPr>
          <p:nvPr>
            <p:ph type="title"/>
          </p:nvPr>
        </p:nvSpPr>
        <p:spPr>
          <a:xfrm>
            <a:off x="612912" y="304800"/>
            <a:ext cx="6347713" cy="8382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تباصر مربوطه</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7D639DA5-6343-429D-8332-667988CC66D7}"/>
              </a:ext>
            </a:extLst>
          </p:cNvPr>
          <p:cNvSpPr>
            <a:spLocks noGrp="1"/>
          </p:cNvSpPr>
          <p:nvPr>
            <p:ph idx="1"/>
          </p:nvPr>
        </p:nvSpPr>
        <p:spPr>
          <a:xfrm>
            <a:off x="457200" y="1149626"/>
            <a:ext cx="7239000" cy="3880773"/>
          </a:xfrm>
        </p:spPr>
        <p:txBody>
          <a:bodyPr>
            <a:noAutofit/>
          </a:bodyPr>
          <a:lstStyle/>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۷: هر </a:t>
            </a:r>
            <a:r>
              <a:rPr lang="fa-IR" b="1" u="sng" dirty="0">
                <a:solidFill>
                  <a:schemeClr val="tx1"/>
                </a:solidFill>
                <a:cs typeface="B Nazanin" panose="00000400000000000000" pitchFamily="2" charset="-78"/>
              </a:rPr>
              <a:t>گونه سرمایه‌گذاری شهرداری در پروژه‌های مشارکتی از طریق صدور پروانه ساختمانی و یا واگذاری زمین </a:t>
            </a:r>
            <a:r>
              <a:rPr lang="fa-IR" b="1" dirty="0">
                <a:solidFill>
                  <a:schemeClr val="tx1"/>
                </a:solidFill>
                <a:cs typeface="B Nazanin" panose="00000400000000000000" pitchFamily="2" charset="-78"/>
              </a:rPr>
              <a:t>و یا سایر دارایی‌ها صرفاً پس از تامین اعتبار و </a:t>
            </a:r>
            <a:r>
              <a:rPr lang="fa-IR" b="1" u="sng" dirty="0">
                <a:solidFill>
                  <a:schemeClr val="tx1"/>
                </a:solidFill>
                <a:cs typeface="B Nazanin" panose="00000400000000000000" pitchFamily="2" charset="-78"/>
              </a:rPr>
              <a:t>در قالب بودجه مصوب امکان‌پذیر خواهد بود</a:t>
            </a:r>
            <a:r>
              <a:rPr lang="fa-IR" b="1" dirty="0">
                <a:solidFill>
                  <a:schemeClr val="tx1"/>
                </a:solidFill>
                <a:cs typeface="B Nazanin" panose="00000400000000000000" pitchFamily="2" charset="-78"/>
              </a:rPr>
              <a:t>. در مورد </a:t>
            </a:r>
            <a:r>
              <a:rPr lang="fa-IR" b="1" u="sng" dirty="0">
                <a:solidFill>
                  <a:schemeClr val="tx1"/>
                </a:solidFill>
                <a:cs typeface="B Nazanin" panose="00000400000000000000" pitchFamily="2" charset="-78"/>
              </a:rPr>
              <a:t>عوارض پروانه‌های ساختمانی </a:t>
            </a:r>
            <a:r>
              <a:rPr lang="fa-IR" b="1" dirty="0">
                <a:solidFill>
                  <a:schemeClr val="tx1"/>
                </a:solidFill>
                <a:cs typeface="B Nazanin" panose="00000400000000000000" pitchFamily="2" charset="-78"/>
              </a:rPr>
              <a:t>باید مبلغ مورد نظر در بخش درآمد منظور گردد و همان مبلغ نیز در ردیف مربوطه از ف</a:t>
            </a:r>
            <a:r>
              <a:rPr lang="fa-IR" b="1" u="sng" dirty="0">
                <a:solidFill>
                  <a:schemeClr val="tx1"/>
                </a:solidFill>
                <a:cs typeface="B Nazanin" panose="00000400000000000000" pitchFamily="2" charset="-78"/>
              </a:rPr>
              <a:t>صل اول از تملک دارایی‌های سرمایه‌ای </a:t>
            </a:r>
            <a:r>
              <a:rPr lang="fa-IR" b="1" dirty="0">
                <a:solidFill>
                  <a:schemeClr val="tx1"/>
                </a:solidFill>
                <a:cs typeface="B Nazanin" panose="00000400000000000000" pitchFamily="2" charset="-78"/>
              </a:rPr>
              <a:t>ثبت شود. در مورد </a:t>
            </a:r>
            <a:r>
              <a:rPr lang="fa-IR" b="1" u="sng" dirty="0">
                <a:solidFill>
                  <a:schemeClr val="tx1"/>
                </a:solidFill>
                <a:cs typeface="B Nazanin" panose="00000400000000000000" pitchFamily="2" charset="-78"/>
              </a:rPr>
              <a:t>واگذاری زمین و یا سایر دارایی‌ها شهرداری‌ها موظف </a:t>
            </a:r>
            <a:r>
              <a:rPr lang="fa-IR" b="1" dirty="0">
                <a:solidFill>
                  <a:schemeClr val="tx1"/>
                </a:solidFill>
                <a:cs typeface="B Nazanin" panose="00000400000000000000" pitchFamily="2" charset="-78"/>
              </a:rPr>
              <a:t>به درج ارزش آورده شهرداری در تاریخ سرمایه‌گذاری در بخش </a:t>
            </a:r>
            <a:r>
              <a:rPr lang="fa-IR" b="1" u="sng" dirty="0">
                <a:solidFill>
                  <a:schemeClr val="tx1"/>
                </a:solidFill>
                <a:cs typeface="B Nazanin" panose="00000400000000000000" pitchFamily="2" charset="-78"/>
              </a:rPr>
              <a:t>واگذاری دارایی‌های سرمایه‌ای و همان مبلغ نیز در ردیف مربوطه از فصل اول از تملک دارایی‌های سرمایه‌ای </a:t>
            </a:r>
            <a:r>
              <a:rPr lang="fa-IR" b="1" dirty="0">
                <a:solidFill>
                  <a:schemeClr val="tx1"/>
                </a:solidFill>
                <a:cs typeface="B Nazanin" panose="00000400000000000000" pitchFamily="2" charset="-78"/>
              </a:rPr>
              <a:t>مجدداً ثبت شود.</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۸: منظور نمودن </a:t>
            </a:r>
            <a:r>
              <a:rPr lang="fa-IR" b="1" u="sng" dirty="0">
                <a:solidFill>
                  <a:schemeClr val="tx1"/>
                </a:solidFill>
                <a:cs typeface="B Nazanin" panose="00000400000000000000" pitchFamily="2" charset="-78"/>
              </a:rPr>
              <a:t>منابع حاصل از عوارض پروانه‌های ساختمانی در پروژه‌های مشارکتی و سرمایه‌گذاری صرفاً در همان پروژه مجاز خواهد بود </a:t>
            </a:r>
            <a:r>
              <a:rPr lang="fa-IR" b="1" dirty="0">
                <a:solidFill>
                  <a:schemeClr val="tx1"/>
                </a:solidFill>
                <a:cs typeface="B Nazanin" panose="00000400000000000000" pitchFamily="2" charset="-78"/>
              </a:rPr>
              <a:t>و مصرف و وجوه حاصل از فروش سهام شهرداری در محل پروژه مزبور پس از تکمیل یا واگذاری پروژه، صرفاً در ارتباط با پروژه‌های تملک دارایی‌های سرمایه‌ای امکان‌پذیر خواهد بود.</a:t>
            </a:r>
          </a:p>
          <a:p>
            <a:pPr algn="just" rtl="1">
              <a:lnSpc>
                <a:spcPct val="150000"/>
              </a:lnSpc>
              <a:buFont typeface="Wingdings" panose="05000000000000000000" pitchFamily="2" charset="2"/>
              <a:buChar char="v"/>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50B5ED8E-0634-4DA3-8A9A-EBC6B99C110B}"/>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61</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35731822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BAF11-FC95-4175-A089-062FCF3BD71D}"/>
              </a:ext>
            </a:extLst>
          </p:cNvPr>
          <p:cNvSpPr>
            <a:spLocks noGrp="1"/>
          </p:cNvSpPr>
          <p:nvPr>
            <p:ph type="title"/>
          </p:nvPr>
        </p:nvSpPr>
        <p:spPr>
          <a:xfrm>
            <a:off x="612912" y="304800"/>
            <a:ext cx="6347713" cy="8382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تباصر مربوطه</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7D639DA5-6343-429D-8332-667988CC66D7}"/>
              </a:ext>
            </a:extLst>
          </p:cNvPr>
          <p:cNvSpPr>
            <a:spLocks noGrp="1"/>
          </p:cNvSpPr>
          <p:nvPr>
            <p:ph idx="1"/>
          </p:nvPr>
        </p:nvSpPr>
        <p:spPr>
          <a:xfrm>
            <a:off x="891286" y="1143000"/>
            <a:ext cx="6347713" cy="3880773"/>
          </a:xfrm>
        </p:spPr>
        <p:txBody>
          <a:bodyPr>
            <a:noAutofit/>
          </a:bodyPr>
          <a:lstStyle/>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۹: </a:t>
            </a:r>
            <a:r>
              <a:rPr lang="fa-IR" b="1" u="sng" dirty="0">
                <a:solidFill>
                  <a:schemeClr val="tx1"/>
                </a:solidFill>
                <a:cs typeface="B Nazanin" panose="00000400000000000000" pitchFamily="2" charset="-78"/>
              </a:rPr>
              <a:t>منابع حاصل از واگذاری دارایی‌های مالی </a:t>
            </a:r>
            <a:r>
              <a:rPr lang="fa-IR" b="1" dirty="0">
                <a:solidFill>
                  <a:schemeClr val="tx1"/>
                </a:solidFill>
                <a:cs typeface="B Nazanin" panose="00000400000000000000" pitchFamily="2" charset="-78"/>
              </a:rPr>
              <a:t>(وام، تسهیلات بانکی، اوراق مشارکت و...) صرفاً می‌تواند به </a:t>
            </a:r>
            <a:r>
              <a:rPr lang="fa-IR" b="1" u="sng" dirty="0">
                <a:solidFill>
                  <a:schemeClr val="tx1"/>
                </a:solidFill>
                <a:cs typeface="B Nazanin" panose="00000400000000000000" pitchFamily="2" charset="-78"/>
              </a:rPr>
              <a:t>اعتبارات برنامه‌های تملک دارایی‌های سرمایه‌ای</a:t>
            </a:r>
            <a:r>
              <a:rPr lang="fa-IR" b="1" dirty="0">
                <a:solidFill>
                  <a:schemeClr val="tx1"/>
                </a:solidFill>
                <a:cs typeface="B Nazanin" panose="00000400000000000000" pitchFamily="2" charset="-78"/>
              </a:rPr>
              <a:t> تخصیص داده شود.</a:t>
            </a:r>
          </a:p>
          <a:p>
            <a:pPr algn="just" rtl="1">
              <a:lnSpc>
                <a:spcPct val="150000"/>
              </a:lnSpc>
              <a:buFont typeface="Wingdings" panose="05000000000000000000" pitchFamily="2" charset="2"/>
              <a:buChar char="v"/>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9E070F6F-F3FE-4FB7-8C55-1B706DD50051}"/>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62</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82521898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2C54B-0E20-42C4-A4E6-5ABC0F0E7154}"/>
              </a:ext>
            </a:extLst>
          </p:cNvPr>
          <p:cNvSpPr>
            <a:spLocks noGrp="1"/>
          </p:cNvSpPr>
          <p:nvPr>
            <p:ph type="title"/>
          </p:nvPr>
        </p:nvSpPr>
        <p:spPr>
          <a:xfrm>
            <a:off x="457200" y="457200"/>
            <a:ext cx="6347713" cy="609600"/>
          </a:xfrm>
        </p:spPr>
        <p:txBody>
          <a:bodyPr>
            <a:normAutofit/>
          </a:bodyPr>
          <a:lstStyle/>
          <a:p>
            <a:pPr algn="r" rtl="1"/>
            <a:r>
              <a:rPr lang="fa-IR"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فصول تملک دارایی های سرمایه ای (بودجه عمرانی)</a:t>
            </a:r>
            <a:endParaRPr lang="en-US"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CE76486E-892B-491A-B1DA-720F24E68FB1}"/>
              </a:ext>
            </a:extLst>
          </p:cNvPr>
          <p:cNvSpPr>
            <a:spLocks noGrp="1"/>
          </p:cNvSpPr>
          <p:nvPr>
            <p:ph idx="1"/>
          </p:nvPr>
        </p:nvSpPr>
        <p:spPr>
          <a:xfrm>
            <a:off x="457200" y="990600"/>
            <a:ext cx="6781800" cy="3880773"/>
          </a:xfrm>
        </p:spPr>
        <p:txBody>
          <a:bodyPr>
            <a:noAutofit/>
          </a:bodyPr>
          <a:lstStyle/>
          <a:p>
            <a:pPr lvl="0"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ساختمان و سایر مستحدثات</a:t>
            </a:r>
            <a:endParaRPr lang="en-US" b="1" dirty="0">
              <a:solidFill>
                <a:schemeClr val="tx1"/>
              </a:solidFill>
              <a:cs typeface="B Nazanin" panose="00000400000000000000" pitchFamily="2" charset="-78"/>
            </a:endParaRPr>
          </a:p>
          <a:p>
            <a:pPr marL="0" indent="0" algn="just" rtl="1">
              <a:lnSpc>
                <a:spcPct val="114000"/>
              </a:lnSpc>
              <a:buNone/>
            </a:pPr>
            <a:r>
              <a:rPr lang="fa-IR" sz="1600" b="1" u="sng" dirty="0">
                <a:solidFill>
                  <a:schemeClr val="tx1"/>
                </a:solidFill>
                <a:cs typeface="B Nazanin" panose="00000400000000000000" pitchFamily="2" charset="-78"/>
              </a:rPr>
              <a:t>مطالعات و عملیات اجرایی احداث ساختمان و سایر مستحدثات از قبیل معابر، تونل، پل عابر پیاده و غیره با رویکرد توسعه ظرفیت­های موجود و تعمیرات اساسی ساختمان </a:t>
            </a:r>
            <a:r>
              <a:rPr lang="fa-IR" sz="1600" b="1" dirty="0">
                <a:solidFill>
                  <a:schemeClr val="tx1"/>
                </a:solidFill>
                <a:cs typeface="B Nazanin" panose="00000400000000000000" pitchFamily="2" charset="-78"/>
              </a:rPr>
              <a:t>با هدف تثبیت یا افزایش عمر ساختمان در این فصل پیش­بینی می­گردد. تجهیزاتی مانند </a:t>
            </a:r>
            <a:r>
              <a:rPr lang="fa-IR" sz="1600" b="1" u="sng" dirty="0">
                <a:solidFill>
                  <a:schemeClr val="tx1"/>
                </a:solidFill>
                <a:cs typeface="B Nazanin" panose="00000400000000000000" pitchFamily="2" charset="-78"/>
              </a:rPr>
              <a:t>لوله­کشی آب، برق و گاز، کانال کشی کولر، تجهیزات حفاظتی که عرفاً جز لاینفک ساختمان محسوب می­شوند نیز در این فصل قرار می­گیرند</a:t>
            </a:r>
            <a:r>
              <a:rPr lang="fa-IR" sz="1600" b="1" dirty="0">
                <a:solidFill>
                  <a:schemeClr val="tx1"/>
                </a:solidFill>
                <a:cs typeface="B Nazanin" panose="00000400000000000000" pitchFamily="2" charset="-78"/>
              </a:rPr>
              <a:t>. همچنین سرمایه­گ</a:t>
            </a:r>
            <a:r>
              <a:rPr lang="fa-IR" sz="1600" b="1" u="sng" dirty="0">
                <a:solidFill>
                  <a:schemeClr val="tx1"/>
                </a:solidFill>
                <a:cs typeface="B Nazanin" panose="00000400000000000000" pitchFamily="2" charset="-78"/>
              </a:rPr>
              <a:t>ذاری شهرداری از محل اخذ عوارض پروانه­های ساختمانی یا واگذاری دارایی­های سرمایه­ای </a:t>
            </a:r>
            <a:r>
              <a:rPr lang="fa-IR" sz="1600" b="1" dirty="0">
                <a:solidFill>
                  <a:schemeClr val="tx1"/>
                </a:solidFill>
                <a:cs typeface="B Nazanin" panose="00000400000000000000" pitchFamily="2" charset="-78"/>
              </a:rPr>
              <a:t>در پروژه­های مشارکتی که دارای تاییدیه­های توجیهی اقتصادی، فنی، ریسک و حقوقی باشد و منجر به ایجاد دارایی­های ثابت نظیر ساختمان یا سایر دارایی­های نامشهود نظیر سرقفلی گردد نیز در </a:t>
            </a:r>
            <a:r>
              <a:rPr lang="fa-IR" sz="1600" b="1" u="sng" dirty="0">
                <a:solidFill>
                  <a:schemeClr val="tx1"/>
                </a:solidFill>
                <a:cs typeface="B Nazanin" panose="00000400000000000000" pitchFamily="2" charset="-78"/>
              </a:rPr>
              <a:t>بند چهارم این بخش قرار </a:t>
            </a:r>
            <a:r>
              <a:rPr lang="fa-IR" sz="1600" b="1" dirty="0">
                <a:solidFill>
                  <a:schemeClr val="tx1"/>
                </a:solidFill>
                <a:cs typeface="B Nazanin" panose="00000400000000000000" pitchFamily="2" charset="-78"/>
              </a:rPr>
              <a:t>می­گیرد.</a:t>
            </a:r>
            <a:endParaRPr lang="en-US" sz="1600" b="1" dirty="0">
              <a:solidFill>
                <a:schemeClr val="tx1"/>
              </a:solidFill>
              <a:cs typeface="B Nazanin" panose="00000400000000000000" pitchFamily="2" charset="-78"/>
            </a:endParaRPr>
          </a:p>
          <a:p>
            <a:pPr algn="just" rtl="1">
              <a:lnSpc>
                <a:spcPct val="150000"/>
              </a:lnSpc>
              <a:buFont typeface="Wingdings" panose="05000000000000000000" pitchFamily="2" charset="2"/>
              <a:buChar char="v"/>
            </a:pPr>
            <a:r>
              <a:rPr lang="fa-IR" sz="1600" b="1" dirty="0">
                <a:solidFill>
                  <a:schemeClr val="tx1"/>
                </a:solidFill>
                <a:cs typeface="B Nazanin" panose="00000400000000000000" pitchFamily="2" charset="-78"/>
              </a:rPr>
              <a:t>بنابراین اقلام تشکیل­دهنده این فصل به شرح ذیل خواهد بود:</a:t>
            </a:r>
            <a:endParaRPr lang="en-US" sz="1600" b="1" dirty="0">
              <a:solidFill>
                <a:schemeClr val="tx1"/>
              </a:solidFill>
              <a:cs typeface="B Nazanin" panose="00000400000000000000" pitchFamily="2" charset="-78"/>
            </a:endParaRPr>
          </a:p>
          <a:p>
            <a:pPr marL="0" lvl="0" indent="0" algn="just" rtl="1">
              <a:buNone/>
            </a:pPr>
            <a:r>
              <a:rPr lang="ar-SA" sz="1600" b="1" dirty="0">
                <a:solidFill>
                  <a:schemeClr val="tx1"/>
                </a:solidFill>
                <a:cs typeface="B Nazanin" panose="00000400000000000000" pitchFamily="2" charset="-78"/>
              </a:rPr>
              <a:t>مطالعه برای احداث ساختمان و سایر مستحدثات </a:t>
            </a:r>
            <a:endParaRPr lang="en-US" sz="1600" b="1" dirty="0">
              <a:solidFill>
                <a:schemeClr val="tx1"/>
              </a:solidFill>
              <a:cs typeface="B Nazanin" panose="00000400000000000000" pitchFamily="2" charset="-78"/>
            </a:endParaRPr>
          </a:p>
          <a:p>
            <a:pPr marL="0" lvl="0" indent="0" algn="just" rtl="1">
              <a:buNone/>
            </a:pPr>
            <a:r>
              <a:rPr lang="fa-IR" sz="1600" b="1" dirty="0">
                <a:solidFill>
                  <a:schemeClr val="tx1"/>
                </a:solidFill>
                <a:cs typeface="B Nazanin" panose="00000400000000000000" pitchFamily="2" charset="-78"/>
              </a:rPr>
              <a:t>سایر اعتبارات ساختمان و سایر مستحدثات – پیمانی</a:t>
            </a:r>
            <a:endParaRPr lang="en-US" sz="1600" b="1" dirty="0">
              <a:solidFill>
                <a:schemeClr val="tx1"/>
              </a:solidFill>
              <a:cs typeface="B Nazanin" panose="00000400000000000000" pitchFamily="2" charset="-78"/>
            </a:endParaRPr>
          </a:p>
          <a:p>
            <a:pPr marL="0" lvl="0" indent="0" algn="just" rtl="1">
              <a:buNone/>
            </a:pPr>
            <a:r>
              <a:rPr lang="fa-IR" sz="1600" b="1" dirty="0">
                <a:solidFill>
                  <a:schemeClr val="tx1"/>
                </a:solidFill>
                <a:cs typeface="B Nazanin" panose="00000400000000000000" pitchFamily="2" charset="-78"/>
              </a:rPr>
              <a:t>سایر اعتبارات ساختمان و سایر مستحدثات – امانی</a:t>
            </a:r>
            <a:endParaRPr lang="en-US" sz="1600" b="1" dirty="0">
              <a:solidFill>
                <a:schemeClr val="tx1"/>
              </a:solidFill>
              <a:cs typeface="B Nazanin" panose="00000400000000000000" pitchFamily="2" charset="-78"/>
            </a:endParaRPr>
          </a:p>
          <a:p>
            <a:pPr marL="0" lvl="0" indent="0" algn="just" rtl="1">
              <a:buNone/>
            </a:pPr>
            <a:r>
              <a:rPr lang="fa-IR" sz="1600" b="1" dirty="0">
                <a:solidFill>
                  <a:schemeClr val="tx1"/>
                </a:solidFill>
                <a:cs typeface="B Nazanin" panose="00000400000000000000" pitchFamily="2" charset="-78"/>
              </a:rPr>
              <a:t>اعتبارات موردنیاز پروژه­های مشارکتی و سرمایه­گذاری – حسب شکل قانونی انعقاد قرارداد</a:t>
            </a:r>
            <a:endParaRPr lang="en-US" sz="1600" b="1" dirty="0">
              <a:solidFill>
                <a:schemeClr val="tx1"/>
              </a:solidFill>
              <a:cs typeface="B Nazanin" panose="00000400000000000000" pitchFamily="2" charset="-78"/>
            </a:endParaRPr>
          </a:p>
          <a:p>
            <a:pPr marL="0" indent="0" algn="just">
              <a:lnSpc>
                <a:spcPct val="150000"/>
              </a:lnSpc>
              <a:buNone/>
            </a:pPr>
            <a:endParaRPr lang="en-US"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4F97C09F-A704-4463-A1D7-F4C72AD69AFB}"/>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63</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101979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4E4F98-146C-4197-ABE8-BF2AC2247FBF}"/>
              </a:ext>
            </a:extLst>
          </p:cNvPr>
          <p:cNvSpPr>
            <a:spLocks noGrp="1"/>
          </p:cNvSpPr>
          <p:nvPr>
            <p:ph idx="1"/>
          </p:nvPr>
        </p:nvSpPr>
        <p:spPr>
          <a:xfrm>
            <a:off x="609599" y="381000"/>
            <a:ext cx="6347714" cy="5660363"/>
          </a:xfrm>
        </p:spPr>
        <p:txBody>
          <a:bodyPr>
            <a:normAutofit lnSpcReduction="10000"/>
          </a:bodyPr>
          <a:lstStyle/>
          <a:p>
            <a:pPr lvl="0" algn="just" rtl="1">
              <a:lnSpc>
                <a:spcPct val="150000"/>
              </a:lnSpc>
              <a:buFont typeface="Wingdings" panose="05000000000000000000" pitchFamily="2" charset="2"/>
              <a:buChar char="v"/>
            </a:pPr>
            <a:r>
              <a:rPr lang="fa-IR" sz="2000" b="1" dirty="0">
                <a:solidFill>
                  <a:schemeClr val="tx1"/>
                </a:solidFill>
                <a:cs typeface="B Nazanin" panose="00000400000000000000" pitchFamily="2" charset="-78"/>
              </a:rPr>
              <a:t>ماشین­آلات و تجهیزات</a:t>
            </a:r>
            <a:endParaRPr lang="en-US" sz="2000"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این فصل شامل مطالعه و تولیدات ماشین­آلات و تجهیزات، خرید یا تحصیل آن، تعمیرات اساسی آن­ها می­باشد که موجب تثبیت یا افزایش عمر آن­ها گردد. از جمله اقلام مندرج در این فصل می­توان به انواع خودرو، تجهیزات مخابراتی، تجهیزات رادیویی، آتش­نشانی و اتوبوس اشاره کرد.</a:t>
            </a:r>
            <a:endParaRPr lang="en-US" b="1" dirty="0">
              <a:solidFill>
                <a:schemeClr val="tx1"/>
              </a:solidFill>
              <a:cs typeface="B Nazanin" panose="00000400000000000000" pitchFamily="2" charset="-78"/>
            </a:endParaRPr>
          </a:p>
          <a:p>
            <a:pPr lvl="0" algn="just" rtl="1">
              <a:lnSpc>
                <a:spcPct val="150000"/>
              </a:lnSpc>
              <a:buFont typeface="Wingdings" panose="05000000000000000000" pitchFamily="2" charset="2"/>
              <a:buChar char="v"/>
            </a:pPr>
            <a:r>
              <a:rPr lang="fa-IR" sz="2000" b="1" dirty="0">
                <a:solidFill>
                  <a:schemeClr val="tx1"/>
                </a:solidFill>
                <a:cs typeface="B Nazanin" panose="00000400000000000000" pitchFamily="2" charset="-78"/>
              </a:rPr>
              <a:t>سایر دارائی­های ثابت</a:t>
            </a:r>
            <a:endParaRPr lang="en-US" sz="2000"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شامل تملک عوامل طبیعی تولیدات دامی و کشاورزی، خرید دام برای تولید و تکثیر و خرید یا تولید نرم­افزار رایانه­ای</a:t>
            </a:r>
            <a:endParaRPr lang="en-US" b="1" dirty="0">
              <a:solidFill>
                <a:schemeClr val="tx1"/>
              </a:solidFill>
              <a:cs typeface="B Nazanin" panose="00000400000000000000" pitchFamily="2" charset="-78"/>
            </a:endParaRPr>
          </a:p>
          <a:p>
            <a:pPr lvl="0" algn="just" rtl="1">
              <a:lnSpc>
                <a:spcPct val="150000"/>
              </a:lnSpc>
              <a:buFont typeface="Wingdings" panose="05000000000000000000" pitchFamily="2" charset="2"/>
              <a:buChar char="v"/>
            </a:pPr>
            <a:r>
              <a:rPr lang="fa-IR" sz="2000" b="1" dirty="0">
                <a:solidFill>
                  <a:schemeClr val="tx1"/>
                </a:solidFill>
                <a:cs typeface="B Nazanin" panose="00000400000000000000" pitchFamily="2" charset="-78"/>
              </a:rPr>
              <a:t>موجودی انبار</a:t>
            </a:r>
            <a:endParaRPr lang="en-US" sz="2000"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شامل تحصیل دارایی­های تولید شده برای استفاده در جریان ارائه خدمت به شهروندان که به صورت کالا نگهداری می­شود یا به منظور فروش تدارک شده است و یا برای مقاصد تولید کالا یا سایر خدمات به کار گرفته می­شود.</a:t>
            </a:r>
            <a:endParaRPr lang="en-US" b="1" dirty="0">
              <a:solidFill>
                <a:schemeClr val="tx1"/>
              </a:solidFill>
              <a:cs typeface="B Nazanin" panose="00000400000000000000" pitchFamily="2" charset="-78"/>
            </a:endParaRPr>
          </a:p>
          <a:p>
            <a:pPr marL="0" indent="0" algn="just">
              <a:lnSpc>
                <a:spcPct val="150000"/>
              </a:lnSpc>
              <a:buNone/>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A1C5AB5F-0B28-4E21-A5A5-F89DA0639CA0}"/>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64</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48467956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684A33-39D8-47A6-8C8F-F1A104BE1CD4}"/>
              </a:ext>
            </a:extLst>
          </p:cNvPr>
          <p:cNvSpPr>
            <a:spLocks noGrp="1"/>
          </p:cNvSpPr>
          <p:nvPr>
            <p:ph idx="1"/>
          </p:nvPr>
        </p:nvSpPr>
        <p:spPr>
          <a:xfrm>
            <a:off x="609599" y="533400"/>
            <a:ext cx="6347714" cy="5507963"/>
          </a:xfrm>
        </p:spPr>
        <p:txBody>
          <a:bodyPr>
            <a:normAutofit fontScale="92500" lnSpcReduction="10000"/>
          </a:bodyPr>
          <a:lstStyle/>
          <a:p>
            <a:pPr lvl="0" algn="just" rtl="1">
              <a:lnSpc>
                <a:spcPct val="150000"/>
              </a:lnSpc>
              <a:buFont typeface="Wingdings" panose="05000000000000000000" pitchFamily="2" charset="2"/>
              <a:buChar char="v"/>
            </a:pPr>
            <a:r>
              <a:rPr lang="fa-IR" sz="1900" b="1" dirty="0">
                <a:solidFill>
                  <a:schemeClr val="tx1"/>
                </a:solidFill>
                <a:cs typeface="B Nazanin" panose="00000400000000000000" pitchFamily="2" charset="-78"/>
              </a:rPr>
              <a:t>اقلام گرانبها</a:t>
            </a:r>
            <a:endParaRPr lang="en-US" sz="1900"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شامل تملک دارایی­های تولیدشده­ای هستند که به منظور تولید یا مصرف تدارک نشده­اند بلکه به علت ارزش آن طی زمان نامعین نگهداری می­شود. </a:t>
            </a:r>
            <a:r>
              <a:rPr lang="fa-IR" b="1" u="sng" dirty="0">
                <a:solidFill>
                  <a:schemeClr val="tx1"/>
                </a:solidFill>
                <a:cs typeface="B Nazanin" panose="00000400000000000000" pitchFamily="2" charset="-78"/>
              </a:rPr>
              <a:t>اشیا عتیقه در موزه­ها، تابلوی نفیس، کتب خطی، فلزات گرانبها (به غیر از طلا)، سنگ­های گرانبها، کارهای هنری با ارزش.</a:t>
            </a:r>
            <a:endParaRPr lang="en-US" b="1" u="sng" dirty="0">
              <a:solidFill>
                <a:schemeClr val="tx1"/>
              </a:solidFill>
              <a:cs typeface="B Nazanin" panose="00000400000000000000" pitchFamily="2" charset="-78"/>
            </a:endParaRPr>
          </a:p>
          <a:p>
            <a:pPr lvl="0" algn="just" rtl="1">
              <a:lnSpc>
                <a:spcPct val="150000"/>
              </a:lnSpc>
              <a:buFont typeface="Wingdings" panose="05000000000000000000" pitchFamily="2" charset="2"/>
              <a:buChar char="v"/>
            </a:pPr>
            <a:r>
              <a:rPr lang="fa-IR" sz="1900" b="1" dirty="0">
                <a:solidFill>
                  <a:schemeClr val="tx1"/>
                </a:solidFill>
                <a:cs typeface="B Nazanin" panose="00000400000000000000" pitchFamily="2" charset="-78"/>
              </a:rPr>
              <a:t>زمین</a:t>
            </a:r>
            <a:endParaRPr lang="en-US" sz="1900" b="1" dirty="0">
              <a:solidFill>
                <a:schemeClr val="tx1"/>
              </a:solidFill>
              <a:cs typeface="B Nazanin" panose="00000400000000000000" pitchFamily="2" charset="-78"/>
            </a:endParaRPr>
          </a:p>
          <a:p>
            <a:pPr marL="0" indent="0" algn="just" rtl="1">
              <a:lnSpc>
                <a:spcPct val="150000"/>
              </a:lnSpc>
              <a:buNone/>
            </a:pPr>
            <a:r>
              <a:rPr lang="fa-IR" b="1" u="sng" dirty="0">
                <a:solidFill>
                  <a:schemeClr val="tx1"/>
                </a:solidFill>
                <a:cs typeface="B Nazanin" panose="00000400000000000000" pitchFamily="2" charset="-78"/>
              </a:rPr>
              <a:t>خرید یا تحصیل اراضی به منظور ایجاد یا احداث دارایی­های ثابت </a:t>
            </a:r>
            <a:r>
              <a:rPr lang="fa-IR" b="1" dirty="0">
                <a:solidFill>
                  <a:schemeClr val="tx1"/>
                </a:solidFill>
                <a:cs typeface="B Nazanin" panose="00000400000000000000" pitchFamily="2" charset="-78"/>
              </a:rPr>
              <a:t>از جمله خرید زمین برای احداث ساختمان، خرید زمین برای اجرای طرح­های عمرانی مصوب شهری در بخش­های مختلف شامل فضای سبز، طرح­های توسعه شهری و موارد مشابه. </a:t>
            </a:r>
          </a:p>
          <a:p>
            <a:pPr algn="just" rtl="1">
              <a:lnSpc>
                <a:spcPct val="150000"/>
              </a:lnSpc>
              <a:buFont typeface="Wingdings" panose="05000000000000000000" pitchFamily="2" charset="2"/>
              <a:buChar char="v"/>
            </a:pPr>
            <a:r>
              <a:rPr lang="fa-IR" sz="1900" b="1" dirty="0">
                <a:solidFill>
                  <a:schemeClr val="tx1"/>
                </a:solidFill>
                <a:cs typeface="B Nazanin" panose="00000400000000000000" pitchFamily="2" charset="-78"/>
              </a:rPr>
              <a:t>حق­الزحمه کارکنان پروژه و سایر دارایی­های تولید نشده</a:t>
            </a:r>
            <a:endParaRPr lang="en-US" sz="1900"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شامل </a:t>
            </a:r>
            <a:r>
              <a:rPr lang="fa-IR" b="1" u="sng" dirty="0">
                <a:solidFill>
                  <a:schemeClr val="tx1"/>
                </a:solidFill>
                <a:cs typeface="B Nazanin" panose="00000400000000000000" pitchFamily="2" charset="-78"/>
              </a:rPr>
              <a:t>حق­الزحمه کارکنان شاغل در پروژه­های عمرانی شهری </a:t>
            </a:r>
            <a:r>
              <a:rPr lang="fa-IR" b="1" dirty="0">
                <a:solidFill>
                  <a:schemeClr val="tx1"/>
                </a:solidFill>
                <a:cs typeface="B Nazanin" panose="00000400000000000000" pitchFamily="2" charset="-78"/>
              </a:rPr>
              <a:t>در بخش­های مختلف شامل طرح­های توسعه شهری و موارد مشابه و سایر دارایی­های مشهود و نامشهود از جمله حق انشعاب و غیره</a:t>
            </a:r>
            <a:endParaRPr lang="en-US" b="1" dirty="0">
              <a:solidFill>
                <a:schemeClr val="tx1"/>
              </a:solidFill>
              <a:cs typeface="B Nazanin" panose="00000400000000000000" pitchFamily="2" charset="-78"/>
            </a:endParaRPr>
          </a:p>
          <a:p>
            <a:pPr marL="0" indent="0" algn="just">
              <a:lnSpc>
                <a:spcPct val="150000"/>
              </a:lnSpc>
              <a:buNone/>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85ABA547-9739-49D6-B63E-1DCFD57D5627}"/>
              </a:ext>
            </a:extLst>
          </p:cNvPr>
          <p:cNvSpPr txBox="1">
            <a:spLocks/>
          </p:cNvSpPr>
          <p:nvPr/>
        </p:nvSpPr>
        <p:spPr>
          <a:xfrm>
            <a:off x="8438322" y="6410739"/>
            <a:ext cx="456316" cy="278986"/>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65</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5858237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B7531-923D-4E91-BF50-CDA297CA200A}"/>
              </a:ext>
            </a:extLst>
          </p:cNvPr>
          <p:cNvSpPr>
            <a:spLocks noGrp="1"/>
          </p:cNvSpPr>
          <p:nvPr>
            <p:ph type="title"/>
          </p:nvPr>
        </p:nvSpPr>
        <p:spPr>
          <a:xfrm>
            <a:off x="609599" y="609600"/>
            <a:ext cx="6347713" cy="762000"/>
          </a:xfrm>
        </p:spPr>
        <p:txBody>
          <a:bodyPr>
            <a:normAutofit/>
          </a:bodyPr>
          <a:lstStyle/>
          <a:p>
            <a:pPr algn="r" rtl="1"/>
            <a:r>
              <a:rPr lang="ar-SA" sz="3000" b="1"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اعتبارات تملک دارایی­های مالی</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C8480C51-5D69-4F93-95CB-2782964C7A08}"/>
              </a:ext>
            </a:extLst>
          </p:cNvPr>
          <p:cNvSpPr>
            <a:spLocks noGrp="1"/>
          </p:cNvSpPr>
          <p:nvPr>
            <p:ph idx="1"/>
          </p:nvPr>
        </p:nvSpPr>
        <p:spPr>
          <a:xfrm>
            <a:off x="609598" y="1676400"/>
            <a:ext cx="6347714" cy="3880773"/>
          </a:xfrm>
        </p:spPr>
        <p:txBody>
          <a:bodyPr/>
          <a:lstStyle/>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اعتبارات تملک دارایی­های مالی شامل فصول ذیل می­باشد:</a:t>
            </a:r>
            <a:endParaRPr lang="en-US"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فصل اول – تعهدات قطعی نشده سنواتی انتقالی</a:t>
            </a:r>
            <a:endParaRPr lang="en-US"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فصل دوم – بازپرداخت اصل و سود تسهیلات داخلی به سیستم بانکی</a:t>
            </a:r>
            <a:endParaRPr lang="en-US"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فصل سوم – بازپرداخت اصل و سود تسهیلات خارجی</a:t>
            </a:r>
            <a:endParaRPr lang="en-US"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فصل چهارم – بازپرداخت اصل و سود اوراق مشارکت، صکوک و سایر ابزارهای تأمین مالی پذیرفته شده در سیستم بانکی و یا بازار سرمایه</a:t>
            </a:r>
            <a:endParaRPr lang="en-US" b="1" dirty="0">
              <a:solidFill>
                <a:schemeClr val="tx1"/>
              </a:solidFill>
              <a:cs typeface="B Nazanin" panose="00000400000000000000" pitchFamily="2" charset="-78"/>
            </a:endParaRPr>
          </a:p>
          <a:p>
            <a:pPr marL="0" indent="0" algn="just">
              <a:lnSpc>
                <a:spcPct val="150000"/>
              </a:lnSpc>
              <a:buNone/>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1EC2BEFA-8D72-4BF7-85CB-7675DADE74E6}"/>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66</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82398566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6C6F3-01C0-498B-9A76-20D5F7B93C06}"/>
              </a:ext>
            </a:extLst>
          </p:cNvPr>
          <p:cNvSpPr>
            <a:spLocks noGrp="1"/>
          </p:cNvSpPr>
          <p:nvPr>
            <p:ph type="title"/>
          </p:nvPr>
        </p:nvSpPr>
        <p:spPr>
          <a:xfrm>
            <a:off x="609599" y="228600"/>
            <a:ext cx="6347713" cy="685800"/>
          </a:xfrm>
        </p:spPr>
        <p:txBody>
          <a:bodyPr>
            <a:normAutofit/>
          </a:bodyPr>
          <a:lstStyle/>
          <a:p>
            <a:pPr algn="just"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تباصر مربوطه</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AE724D47-8951-4C82-A914-4C99F8E990E5}"/>
              </a:ext>
            </a:extLst>
          </p:cNvPr>
          <p:cNvSpPr>
            <a:spLocks noGrp="1"/>
          </p:cNvSpPr>
          <p:nvPr>
            <p:ph idx="1"/>
          </p:nvPr>
        </p:nvSpPr>
        <p:spPr>
          <a:xfrm>
            <a:off x="533400" y="838200"/>
            <a:ext cx="6728714" cy="3880773"/>
          </a:xfrm>
        </p:spPr>
        <p:txBody>
          <a:bodyPr>
            <a:noAutofit/>
          </a:bodyPr>
          <a:lstStyle/>
          <a:p>
            <a:pPr algn="just" rtl="1">
              <a:lnSpc>
                <a:spcPct val="160000"/>
              </a:lnSpc>
              <a:buFont typeface="Wingdings" panose="05000000000000000000" pitchFamily="2" charset="2"/>
              <a:buChar char="v"/>
            </a:pPr>
            <a:r>
              <a:rPr lang="fa-IR" sz="1700" b="1" dirty="0">
                <a:solidFill>
                  <a:schemeClr val="tx1"/>
                </a:solidFill>
                <a:cs typeface="B Nazanin" panose="00000400000000000000" pitchFamily="2" charset="-78"/>
              </a:rPr>
              <a:t>تبصره 1: صرفاً </a:t>
            </a:r>
            <a:r>
              <a:rPr lang="fa-IR" sz="1700" b="1" u="sng" dirty="0">
                <a:solidFill>
                  <a:schemeClr val="tx1"/>
                </a:solidFill>
                <a:cs typeface="B Nazanin" panose="00000400000000000000" pitchFamily="2" charset="-78"/>
              </a:rPr>
              <a:t>منابع از حاصل از درآمدهای عمومی و واگذاری دارایی­های سرمایه­ای می­تواند به اعتبارات تملک دارایی­های مالی اختصاص </a:t>
            </a:r>
            <a:r>
              <a:rPr lang="fa-IR" sz="1700" b="1" dirty="0">
                <a:solidFill>
                  <a:schemeClr val="tx1"/>
                </a:solidFill>
                <a:cs typeface="B Nazanin" panose="00000400000000000000" pitchFamily="2" charset="-78"/>
              </a:rPr>
              <a:t>یابند.</a:t>
            </a:r>
            <a:endParaRPr lang="en-US" sz="1700" b="1" dirty="0">
              <a:solidFill>
                <a:schemeClr val="tx1"/>
              </a:solidFill>
              <a:cs typeface="B Nazanin" panose="00000400000000000000" pitchFamily="2" charset="-78"/>
            </a:endParaRPr>
          </a:p>
          <a:p>
            <a:pPr algn="just" rtl="1">
              <a:lnSpc>
                <a:spcPct val="160000"/>
              </a:lnSpc>
              <a:buFont typeface="Wingdings" panose="05000000000000000000" pitchFamily="2" charset="2"/>
              <a:buChar char="v"/>
            </a:pPr>
            <a:r>
              <a:rPr lang="fa-IR" sz="1700" b="1" dirty="0">
                <a:solidFill>
                  <a:schemeClr val="tx1"/>
                </a:solidFill>
                <a:cs typeface="B Nazanin" panose="00000400000000000000" pitchFamily="2" charset="-78"/>
              </a:rPr>
              <a:t>تبصره 2: </a:t>
            </a:r>
            <a:r>
              <a:rPr lang="fa-IR" sz="1700" b="1" u="sng" dirty="0">
                <a:solidFill>
                  <a:schemeClr val="tx1"/>
                </a:solidFill>
                <a:cs typeface="B Nazanin" panose="00000400000000000000" pitchFamily="2" charset="-78"/>
              </a:rPr>
              <a:t>پرداخت بخشی از تعهدات قطعی شده سنواتی </a:t>
            </a:r>
            <a:r>
              <a:rPr lang="fa-IR" sz="1700" b="1" dirty="0">
                <a:solidFill>
                  <a:schemeClr val="tx1"/>
                </a:solidFill>
                <a:cs typeface="B Nazanin" panose="00000400000000000000" pitchFamily="2" charset="-78"/>
              </a:rPr>
              <a:t>(موضوع تبصره 2 بخش واگذاری دارایی­های مالی) باید </a:t>
            </a:r>
            <a:r>
              <a:rPr lang="fa-IR" sz="1700" b="1" u="sng" dirty="0">
                <a:solidFill>
                  <a:schemeClr val="tx1"/>
                </a:solidFill>
                <a:cs typeface="B Nazanin" panose="00000400000000000000" pitchFamily="2" charset="-78"/>
              </a:rPr>
              <a:t>از سر جمع مصارف بودجه کسر و در قالب یک تبصره بصورت مستقل آورده شود </a:t>
            </a:r>
            <a:r>
              <a:rPr lang="fa-IR" sz="1700" b="1" dirty="0">
                <a:solidFill>
                  <a:schemeClr val="tx1"/>
                </a:solidFill>
                <a:cs typeface="B Nazanin" panose="00000400000000000000" pitchFamily="2" charset="-78"/>
              </a:rPr>
              <a:t>و به نحوی که مجموع مصارف بودجه سالانه، شامل عملکرد تبصره مورد اشاره و مصارف بودجه سالانه برابر با منابع پیش­بینی شده باشد.</a:t>
            </a:r>
            <a:endParaRPr lang="en-US" sz="1700" b="1" dirty="0">
              <a:solidFill>
                <a:schemeClr val="tx1"/>
              </a:solidFill>
              <a:cs typeface="B Nazanin" panose="00000400000000000000" pitchFamily="2" charset="-78"/>
            </a:endParaRPr>
          </a:p>
          <a:p>
            <a:pPr algn="just" rtl="1">
              <a:lnSpc>
                <a:spcPct val="160000"/>
              </a:lnSpc>
              <a:buFont typeface="Wingdings" panose="05000000000000000000" pitchFamily="2" charset="2"/>
              <a:buChar char="v"/>
            </a:pPr>
            <a:r>
              <a:rPr lang="fa-IR" sz="1700" b="1" dirty="0">
                <a:solidFill>
                  <a:schemeClr val="tx1"/>
                </a:solidFill>
                <a:cs typeface="B Nazanin" panose="00000400000000000000" pitchFamily="2" charset="-78"/>
              </a:rPr>
              <a:t>تبصره 3: شهرداری­ها موظف هستند هر </a:t>
            </a:r>
            <a:r>
              <a:rPr lang="fa-IR" sz="1700" b="1" u="sng" dirty="0">
                <a:solidFill>
                  <a:schemeClr val="tx1"/>
                </a:solidFill>
                <a:cs typeface="B Nazanin" panose="00000400000000000000" pitchFamily="2" charset="-78"/>
              </a:rPr>
              <a:t>ساله گزارش عملکرد (منابع – مصارف) تبصره یاد شده را به پیوست گزارش تفریغ بودجه </a:t>
            </a:r>
            <a:r>
              <a:rPr lang="fa-IR" sz="1700" b="1" dirty="0">
                <a:solidFill>
                  <a:schemeClr val="tx1"/>
                </a:solidFill>
                <a:cs typeface="B Nazanin" panose="00000400000000000000" pitchFamily="2" charset="-78"/>
              </a:rPr>
              <a:t>به شرح جدول ذیل به شورای اسلامی شهر ارائه نمایند.</a:t>
            </a:r>
          </a:p>
          <a:p>
            <a:pPr algn="just" rtl="1">
              <a:lnSpc>
                <a:spcPct val="160000"/>
              </a:lnSpc>
              <a:buFont typeface="Wingdings" panose="05000000000000000000" pitchFamily="2" charset="2"/>
              <a:buChar char="v"/>
            </a:pPr>
            <a:r>
              <a:rPr lang="fa-IR" sz="1700" b="1" dirty="0">
                <a:solidFill>
                  <a:schemeClr val="tx1"/>
                </a:solidFill>
                <a:cs typeface="B Nazanin" panose="00000400000000000000" pitchFamily="2" charset="-78"/>
              </a:rPr>
              <a:t>تبصره 4: </a:t>
            </a:r>
            <a:r>
              <a:rPr lang="fa-IR" sz="1700" b="1" u="sng" dirty="0">
                <a:solidFill>
                  <a:schemeClr val="tx1"/>
                </a:solidFill>
                <a:cs typeface="B Nazanin" panose="00000400000000000000" pitchFamily="2" charset="-78"/>
              </a:rPr>
              <a:t>منابع حاصل از واگذاری دارایی­های مالی </a:t>
            </a:r>
            <a:r>
              <a:rPr lang="fa-IR" sz="1700" b="1" dirty="0">
                <a:solidFill>
                  <a:schemeClr val="tx1"/>
                </a:solidFill>
                <a:cs typeface="B Nazanin" panose="00000400000000000000" pitchFamily="2" charset="-78"/>
              </a:rPr>
              <a:t>(وام، تسهیلات بانکی، اوراق مشارکت و غیره)، صرفاً باید به </a:t>
            </a:r>
            <a:r>
              <a:rPr lang="fa-IR" sz="1700" b="1" u="sng" dirty="0">
                <a:solidFill>
                  <a:schemeClr val="tx1"/>
                </a:solidFill>
                <a:cs typeface="B Nazanin" panose="00000400000000000000" pitchFamily="2" charset="-78"/>
              </a:rPr>
              <a:t>اعتبارات برنامه­های تملک دارایی­های سرمایه­ای </a:t>
            </a:r>
            <a:r>
              <a:rPr lang="fa-IR" sz="1700" b="1" dirty="0">
                <a:solidFill>
                  <a:schemeClr val="tx1"/>
                </a:solidFill>
                <a:cs typeface="B Nazanin" panose="00000400000000000000" pitchFamily="2" charset="-78"/>
              </a:rPr>
              <a:t>تخصیص داده شود.</a:t>
            </a:r>
            <a:endParaRPr lang="en-US" sz="1700" b="1" dirty="0">
              <a:solidFill>
                <a:schemeClr val="tx1"/>
              </a:solidFill>
              <a:cs typeface="B Nazanin" panose="00000400000000000000" pitchFamily="2" charset="-78"/>
            </a:endParaRPr>
          </a:p>
          <a:p>
            <a:pPr algn="just">
              <a:lnSpc>
                <a:spcPct val="160000"/>
              </a:lnSpc>
              <a:buFont typeface="Wingdings" panose="05000000000000000000" pitchFamily="2" charset="2"/>
              <a:buChar char="v"/>
            </a:pPr>
            <a:endParaRPr lang="en-US" sz="17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748B6D5F-85B3-43F3-8C83-0190800B466F}"/>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67</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73291905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FCE20-773F-42D6-9CB5-C09F53519D29}"/>
              </a:ext>
            </a:extLst>
          </p:cNvPr>
          <p:cNvSpPr>
            <a:spLocks noGrp="1"/>
          </p:cNvSpPr>
          <p:nvPr>
            <p:ph type="title"/>
          </p:nvPr>
        </p:nvSpPr>
        <p:spPr>
          <a:xfrm>
            <a:off x="533400" y="1041697"/>
            <a:ext cx="6347714" cy="381000"/>
          </a:xfrm>
        </p:spPr>
        <p:txBody>
          <a:bodyPr>
            <a:normAutofit/>
          </a:bodyPr>
          <a:lstStyle/>
          <a:p>
            <a:pPr algn="ctr" rtl="1"/>
            <a:r>
              <a:rPr lang="fa-IR" sz="1800" b="1" dirty="0">
                <a:solidFill>
                  <a:schemeClr val="accent1">
                    <a:lumMod val="50000"/>
                  </a:schemeClr>
                </a:solidFill>
                <a:cs typeface="B Nazanin" panose="00000400000000000000" pitchFamily="2" charset="-78"/>
              </a:rPr>
              <a:t>پرداخت دیون قطعی شده سنواتی شهرداری</a:t>
            </a:r>
            <a:endParaRPr lang="en-US" sz="1800" b="1" dirty="0">
              <a:solidFill>
                <a:schemeClr val="accent1">
                  <a:lumMod val="50000"/>
                </a:schemeClr>
              </a:solidFill>
              <a:cs typeface="B Nazanin" panose="00000400000000000000" pitchFamily="2" charset="-78"/>
            </a:endParaRPr>
          </a:p>
        </p:txBody>
      </p:sp>
      <p:graphicFrame>
        <p:nvGraphicFramePr>
          <p:cNvPr id="3" name="Table 2">
            <a:extLst>
              <a:ext uri="{FF2B5EF4-FFF2-40B4-BE49-F238E27FC236}">
                <a16:creationId xmlns:a16="http://schemas.microsoft.com/office/drawing/2014/main" id="{7A6E0F6F-A1DE-429B-A3DE-9D214C18060E}"/>
              </a:ext>
            </a:extLst>
          </p:cNvPr>
          <p:cNvGraphicFramePr>
            <a:graphicFrameLocks noGrp="1"/>
          </p:cNvGraphicFramePr>
          <p:nvPr>
            <p:extLst>
              <p:ext uri="{D42A27DB-BD31-4B8C-83A1-F6EECF244321}">
                <p14:modId xmlns:p14="http://schemas.microsoft.com/office/powerpoint/2010/main" val="4044309181"/>
              </p:ext>
            </p:extLst>
          </p:nvPr>
        </p:nvGraphicFramePr>
        <p:xfrm>
          <a:off x="676529" y="1524000"/>
          <a:ext cx="6204585" cy="3242068"/>
        </p:xfrm>
        <a:graphic>
          <a:graphicData uri="http://schemas.openxmlformats.org/drawingml/2006/table">
            <a:tbl>
              <a:tblPr rtl="1" firstRow="1" firstCol="1" bandRow="1">
                <a:tableStyleId>{5940675A-B579-460E-94D1-54222C63F5DA}</a:tableStyleId>
              </a:tblPr>
              <a:tblGrid>
                <a:gridCol w="2425065">
                  <a:extLst>
                    <a:ext uri="{9D8B030D-6E8A-4147-A177-3AD203B41FA5}">
                      <a16:colId xmlns:a16="http://schemas.microsoft.com/office/drawing/2014/main" val="1192202867"/>
                    </a:ext>
                  </a:extLst>
                </a:gridCol>
                <a:gridCol w="676910">
                  <a:extLst>
                    <a:ext uri="{9D8B030D-6E8A-4147-A177-3AD203B41FA5}">
                      <a16:colId xmlns:a16="http://schemas.microsoft.com/office/drawing/2014/main" val="1320714159"/>
                    </a:ext>
                  </a:extLst>
                </a:gridCol>
                <a:gridCol w="2383790">
                  <a:extLst>
                    <a:ext uri="{9D8B030D-6E8A-4147-A177-3AD203B41FA5}">
                      <a16:colId xmlns:a16="http://schemas.microsoft.com/office/drawing/2014/main" val="3566266559"/>
                    </a:ext>
                  </a:extLst>
                </a:gridCol>
                <a:gridCol w="718820">
                  <a:extLst>
                    <a:ext uri="{9D8B030D-6E8A-4147-A177-3AD203B41FA5}">
                      <a16:colId xmlns:a16="http://schemas.microsoft.com/office/drawing/2014/main" val="1126382223"/>
                    </a:ext>
                  </a:extLst>
                </a:gridCol>
              </a:tblGrid>
              <a:tr h="381000">
                <a:tc gridSpan="2">
                  <a:txBody>
                    <a:bodyPr/>
                    <a:lstStyle/>
                    <a:p>
                      <a:pPr algn="ctr" rtl="1">
                        <a:lnSpc>
                          <a:spcPct val="115000"/>
                        </a:lnSpc>
                        <a:spcAft>
                          <a:spcPts val="0"/>
                        </a:spcAft>
                      </a:pPr>
                      <a:r>
                        <a:rPr lang="fa-IR" sz="1600" b="1" dirty="0">
                          <a:effectLst/>
                          <a:cs typeface="B Nazanin" panose="00000400000000000000" pitchFamily="2" charset="-78"/>
                        </a:rPr>
                        <a:t>منابع موردنظر به منظور تسویه دیون قطعی</a:t>
                      </a:r>
                      <a:endParaRPr lang="en-US" sz="20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hMerge="1">
                  <a:txBody>
                    <a:bodyPr/>
                    <a:lstStyle/>
                    <a:p>
                      <a:endParaRPr lang="en-US"/>
                    </a:p>
                  </a:txBody>
                  <a:tcPr/>
                </a:tc>
                <a:tc gridSpan="2">
                  <a:txBody>
                    <a:bodyPr/>
                    <a:lstStyle/>
                    <a:p>
                      <a:pPr algn="ctr" rtl="1">
                        <a:lnSpc>
                          <a:spcPct val="115000"/>
                        </a:lnSpc>
                        <a:spcAft>
                          <a:spcPts val="0"/>
                        </a:spcAft>
                      </a:pPr>
                      <a:r>
                        <a:rPr lang="fa-IR" sz="1600" b="1" dirty="0">
                          <a:effectLst/>
                          <a:cs typeface="B Nazanin" panose="00000400000000000000" pitchFamily="2" charset="-78"/>
                        </a:rPr>
                        <a:t>مصارف به منظور دیون قطعی </a:t>
                      </a:r>
                      <a:endParaRPr lang="en-US" sz="20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hMerge="1">
                  <a:txBody>
                    <a:bodyPr/>
                    <a:lstStyle/>
                    <a:p>
                      <a:endParaRPr lang="en-US"/>
                    </a:p>
                  </a:txBody>
                  <a:tcPr/>
                </a:tc>
                <a:extLst>
                  <a:ext uri="{0D108BD9-81ED-4DB2-BD59-A6C34878D82A}">
                    <a16:rowId xmlns:a16="http://schemas.microsoft.com/office/drawing/2014/main" val="4022316576"/>
                  </a:ext>
                </a:extLst>
              </a:tr>
              <a:tr h="304800">
                <a:tc>
                  <a:txBody>
                    <a:bodyPr/>
                    <a:lstStyle/>
                    <a:p>
                      <a:pPr algn="ctr" rtl="1">
                        <a:lnSpc>
                          <a:spcPct val="115000"/>
                        </a:lnSpc>
                        <a:spcAft>
                          <a:spcPts val="0"/>
                        </a:spcAft>
                      </a:pPr>
                      <a:r>
                        <a:rPr lang="fa-IR" sz="1200" b="1">
                          <a:effectLst/>
                          <a:cs typeface="B Nazanin" panose="00000400000000000000" pitchFamily="2" charset="-78"/>
                        </a:rPr>
                        <a:t>شرح</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200" b="1">
                          <a:effectLst/>
                          <a:cs typeface="B Nazanin" panose="00000400000000000000" pitchFamily="2" charset="-78"/>
                        </a:rPr>
                        <a:t>مبلغ</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200" b="1" dirty="0">
                          <a:effectLst/>
                          <a:cs typeface="B Nazanin" panose="00000400000000000000" pitchFamily="2" charset="-78"/>
                        </a:rPr>
                        <a:t>شرح</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200" b="1" dirty="0">
                          <a:effectLst/>
                          <a:cs typeface="B Nazanin" panose="00000400000000000000" pitchFamily="2" charset="-78"/>
                        </a:rPr>
                        <a:t>مبلغ</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extLst>
                  <a:ext uri="{0D108BD9-81ED-4DB2-BD59-A6C34878D82A}">
                    <a16:rowId xmlns:a16="http://schemas.microsoft.com/office/drawing/2014/main" val="2293007730"/>
                  </a:ext>
                </a:extLst>
              </a:tr>
              <a:tr h="619824">
                <a:tc>
                  <a:txBody>
                    <a:bodyPr/>
                    <a:lstStyle/>
                    <a:p>
                      <a:pPr algn="ctr" rtl="1">
                        <a:lnSpc>
                          <a:spcPct val="115000"/>
                        </a:lnSpc>
                        <a:spcAft>
                          <a:spcPts val="0"/>
                        </a:spcAft>
                      </a:pPr>
                      <a:r>
                        <a:rPr lang="fa-IR" sz="1400" b="1" dirty="0">
                          <a:effectLst/>
                          <a:cs typeface="B Nazanin" panose="00000400000000000000" pitchFamily="2" charset="-78"/>
                        </a:rPr>
                        <a:t>درآمدهای عمومی</a:t>
                      </a:r>
                      <a:endParaRPr lang="en-US" sz="1400" b="1" dirty="0">
                        <a:effectLst/>
                        <a:cs typeface="B Nazanin" panose="00000400000000000000" pitchFamily="2" charset="-78"/>
                      </a:endParaRPr>
                    </a:p>
                    <a:p>
                      <a:pPr algn="ctr" rtl="1">
                        <a:lnSpc>
                          <a:spcPct val="115000"/>
                        </a:lnSpc>
                        <a:spcAft>
                          <a:spcPts val="0"/>
                        </a:spcAft>
                      </a:pPr>
                      <a:r>
                        <a:rPr lang="fa-IR" sz="1400" b="1" dirty="0">
                          <a:effectLst/>
                          <a:cs typeface="B Nazanin" panose="00000400000000000000" pitchFamily="2" charset="-78"/>
                        </a:rPr>
                        <a:t>(شهرداری و سازمان­های وابسته)</a:t>
                      </a:r>
                      <a:endParaRPr lang="en-US" sz="14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400" b="1">
                          <a:effectLst/>
                          <a:cs typeface="B Nazanin" panose="00000400000000000000" pitchFamily="2" charset="-78"/>
                        </a:rPr>
                        <a:t> </a:t>
                      </a:r>
                      <a:endParaRPr lang="en-US" sz="14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400" b="1">
                          <a:effectLst/>
                          <a:cs typeface="B Nazanin" panose="00000400000000000000" pitchFamily="2" charset="-78"/>
                        </a:rPr>
                        <a:t>کمک از محل درآمدهای عمومی بابت دیون قطعی شده سنواتی</a:t>
                      </a:r>
                      <a:endParaRPr lang="en-US" sz="14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200" b="1">
                          <a:effectLst/>
                          <a:cs typeface="B Nazanin" panose="00000400000000000000" pitchFamily="2" charset="-78"/>
                        </a:rPr>
                        <a:t> </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val="705438543"/>
                  </a:ext>
                </a:extLst>
              </a:tr>
              <a:tr h="609600">
                <a:tc>
                  <a:txBody>
                    <a:bodyPr/>
                    <a:lstStyle/>
                    <a:p>
                      <a:pPr algn="ctr" rtl="1">
                        <a:lnSpc>
                          <a:spcPct val="115000"/>
                        </a:lnSpc>
                        <a:spcAft>
                          <a:spcPts val="0"/>
                        </a:spcAft>
                      </a:pPr>
                      <a:r>
                        <a:rPr lang="fa-IR" sz="1400" b="1" dirty="0">
                          <a:effectLst/>
                          <a:cs typeface="B Nazanin" panose="00000400000000000000" pitchFamily="2" charset="-78"/>
                        </a:rPr>
                        <a:t>واگذاری دارایی­های مالی</a:t>
                      </a:r>
                      <a:endParaRPr lang="en-US" sz="14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spcAft>
                          <a:spcPts val="0"/>
                        </a:spcAft>
                      </a:pPr>
                      <a:r>
                        <a:rPr lang="fa-IR" sz="1400" b="1" dirty="0">
                          <a:effectLst/>
                          <a:cs typeface="B Nazanin" panose="00000400000000000000" pitchFamily="2" charset="-78"/>
                        </a:rPr>
                        <a:t> </a:t>
                      </a:r>
                      <a:endParaRPr lang="en-US" sz="14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400" b="1">
                          <a:effectLst/>
                          <a:cs typeface="B Nazanin" panose="00000400000000000000" pitchFamily="2" charset="-78"/>
                        </a:rPr>
                        <a:t>کمک از محل واگذاری دارایی­های مالی بابت دیون قطعی شده سنواتی</a:t>
                      </a:r>
                      <a:endParaRPr lang="en-US" sz="14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200" b="1">
                          <a:effectLst/>
                          <a:cs typeface="B Nazanin" panose="00000400000000000000" pitchFamily="2" charset="-78"/>
                        </a:rPr>
                        <a:t> </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val="3356564247"/>
                  </a:ext>
                </a:extLst>
              </a:tr>
              <a:tr h="827976">
                <a:tc>
                  <a:txBody>
                    <a:bodyPr/>
                    <a:lstStyle/>
                    <a:p>
                      <a:pPr algn="ctr" rtl="1">
                        <a:lnSpc>
                          <a:spcPct val="115000"/>
                        </a:lnSpc>
                        <a:spcAft>
                          <a:spcPts val="0"/>
                        </a:spcAft>
                      </a:pPr>
                      <a:r>
                        <a:rPr lang="fa-IR" sz="1400" b="1">
                          <a:effectLst/>
                          <a:cs typeface="B Nazanin" panose="00000400000000000000" pitchFamily="2" charset="-78"/>
                        </a:rPr>
                        <a:t>منابع عمومی شرکت­ها و موسسات تابعه</a:t>
                      </a:r>
                      <a:endParaRPr lang="en-US" sz="14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spcAft>
                          <a:spcPts val="0"/>
                        </a:spcAft>
                      </a:pPr>
                      <a:r>
                        <a:rPr lang="fa-IR" sz="1100" b="1" dirty="0">
                          <a:effectLst/>
                          <a:cs typeface="B Nazanin" panose="00000400000000000000" pitchFamily="2" charset="-78"/>
                        </a:rPr>
                        <a:t> </a:t>
                      </a:r>
                      <a:endParaRPr lang="en-US" sz="14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400" b="1" dirty="0">
                          <a:effectLst/>
                          <a:cs typeface="B Nazanin" panose="00000400000000000000" pitchFamily="2" charset="-78"/>
                        </a:rPr>
                        <a:t>کمک از محل منابع عمومی شرکت­ها و موسسات تابعه بابت دیون قطعی شده سنواتی</a:t>
                      </a:r>
                      <a:endParaRPr lang="en-US" sz="14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200" b="1">
                          <a:effectLst/>
                          <a:cs typeface="B Nazanin" panose="00000400000000000000" pitchFamily="2" charset="-78"/>
                        </a:rPr>
                        <a:t> </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val="4133851758"/>
                  </a:ext>
                </a:extLst>
              </a:tr>
              <a:tr h="498868">
                <a:tc>
                  <a:txBody>
                    <a:bodyPr/>
                    <a:lstStyle/>
                    <a:p>
                      <a:pPr algn="ctr" rtl="1">
                        <a:lnSpc>
                          <a:spcPct val="115000"/>
                        </a:lnSpc>
                        <a:spcAft>
                          <a:spcPts val="0"/>
                        </a:spcAft>
                      </a:pPr>
                      <a:r>
                        <a:rPr lang="fa-IR" sz="1200" b="1">
                          <a:effectLst/>
                          <a:cs typeface="B Nazanin" panose="00000400000000000000" pitchFamily="2" charset="-78"/>
                        </a:rPr>
                        <a:t>مجموع منابع</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spcAft>
                          <a:spcPts val="0"/>
                        </a:spcAft>
                      </a:pPr>
                      <a:r>
                        <a:rPr lang="fa-IR" sz="1200" b="1">
                          <a:effectLst/>
                          <a:cs typeface="B Nazanin" panose="00000400000000000000" pitchFamily="2" charset="-78"/>
                        </a:rPr>
                        <a:t> </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200" b="1">
                          <a:effectLst/>
                          <a:cs typeface="B Nazanin" panose="00000400000000000000" pitchFamily="2" charset="-78"/>
                        </a:rPr>
                        <a:t>جمع کل بدهی قطعی شده قابل پرداخت برای سال جاری</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200" b="1" dirty="0">
                          <a:effectLst/>
                          <a:cs typeface="B Nazanin" panose="00000400000000000000" pitchFamily="2" charset="-78"/>
                        </a:rPr>
                        <a:t> </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val="2879258462"/>
                  </a:ext>
                </a:extLst>
              </a:tr>
            </a:tbl>
          </a:graphicData>
        </a:graphic>
      </p:graphicFrame>
      <p:sp>
        <p:nvSpPr>
          <p:cNvPr id="4" name="Slide Number Placeholder 5">
            <a:extLst>
              <a:ext uri="{FF2B5EF4-FFF2-40B4-BE49-F238E27FC236}">
                <a16:creationId xmlns:a16="http://schemas.microsoft.com/office/drawing/2014/main" id="{30AA0775-A0EF-4325-BABE-839DCC8B9629}"/>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68</a:t>
            </a:r>
          </a:p>
        </p:txBody>
      </p:sp>
    </p:spTree>
    <p:extLst>
      <p:ext uri="{BB962C8B-B14F-4D97-AF65-F5344CB8AC3E}">
        <p14:creationId xmlns:p14="http://schemas.microsoft.com/office/powerpoint/2010/main" val="1911742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67E76-50BE-44AB-9162-CBD8BB217A0E}"/>
              </a:ext>
            </a:extLst>
          </p:cNvPr>
          <p:cNvSpPr>
            <a:spLocks noGrp="1"/>
          </p:cNvSpPr>
          <p:nvPr>
            <p:ph type="title"/>
          </p:nvPr>
        </p:nvSpPr>
        <p:spPr>
          <a:xfrm>
            <a:off x="609600" y="298174"/>
            <a:ext cx="6347713" cy="13208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تعاریف بودجه</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2FBD98AF-7BBE-43E3-9D2C-8EA4D469F448}"/>
              </a:ext>
            </a:extLst>
          </p:cNvPr>
          <p:cNvSpPr>
            <a:spLocks noGrp="1"/>
          </p:cNvSpPr>
          <p:nvPr>
            <p:ph idx="1"/>
          </p:nvPr>
        </p:nvSpPr>
        <p:spPr>
          <a:xfrm>
            <a:off x="381000" y="1096109"/>
            <a:ext cx="6669157" cy="5557173"/>
          </a:xfrm>
        </p:spPr>
        <p:txBody>
          <a:bodyPr>
            <a:noAutofit/>
          </a:bodyPr>
          <a:lstStyle/>
          <a:p>
            <a:pPr marL="0" indent="0" algn="r" rtl="1">
              <a:buNone/>
            </a:pPr>
            <a:r>
              <a:rPr lang="fa-IR" b="1" dirty="0">
                <a:solidFill>
                  <a:schemeClr val="accent1">
                    <a:lumMod val="50000"/>
                  </a:schemeClr>
                </a:solidFill>
                <a:cs typeface="B Nazanin" pitchFamily="2" charset="-78"/>
              </a:rPr>
              <a:t>بودجه:</a:t>
            </a:r>
          </a:p>
          <a:p>
            <a:pPr marL="0" indent="0" algn="r" rtl="1">
              <a:buNone/>
            </a:pPr>
            <a:r>
              <a:rPr lang="fa-IR" b="1" u="sng" dirty="0">
                <a:solidFill>
                  <a:schemeClr val="tx1"/>
                </a:solidFill>
                <a:cs typeface="B Nazanin" pitchFamily="2" charset="-78"/>
              </a:rPr>
              <a:t>تعریف کلی</a:t>
            </a:r>
          </a:p>
          <a:p>
            <a:pPr marL="0" indent="0" algn="just" rtl="1">
              <a:buNone/>
            </a:pPr>
            <a:r>
              <a:rPr lang="fa-IR" b="1" dirty="0">
                <a:solidFill>
                  <a:schemeClr val="tx1"/>
                </a:solidFill>
                <a:cs typeface="B Nazanin" pitchFamily="2" charset="-78"/>
              </a:rPr>
              <a:t>فرایند تخصیص منابع محدود به نیازهای نامحدود در جهت رسیدن به اهداف بلند مدت، میان مدت و سالانه سازمانی</a:t>
            </a:r>
          </a:p>
          <a:p>
            <a:pPr marL="0" indent="0" algn="r" rtl="1">
              <a:buNone/>
            </a:pPr>
            <a:r>
              <a:rPr lang="fa-IR" b="1" u="sng" dirty="0">
                <a:solidFill>
                  <a:schemeClr val="tx1"/>
                </a:solidFill>
                <a:cs typeface="B Nazanin" pitchFamily="2" charset="-78"/>
              </a:rPr>
              <a:t>از جنبه سیاسی</a:t>
            </a:r>
          </a:p>
          <a:p>
            <a:pPr marL="0" indent="0" algn="just" rtl="1">
              <a:buNone/>
            </a:pPr>
            <a:r>
              <a:rPr lang="fa-IR" b="1" dirty="0">
                <a:solidFill>
                  <a:schemeClr val="tx1"/>
                </a:solidFill>
                <a:cs typeface="B Nazanin" pitchFamily="2" charset="-78"/>
              </a:rPr>
              <a:t>بو دجه سندی است که منابع و مصارف برای مدت معینی در آن پیش بینی و تصویب می شود که مدت مزبور یک سال شمسی است.</a:t>
            </a:r>
          </a:p>
          <a:p>
            <a:pPr marL="0" indent="0" algn="r" rtl="1">
              <a:buNone/>
            </a:pPr>
            <a:r>
              <a:rPr lang="fa-IR" b="1" u="sng" dirty="0">
                <a:solidFill>
                  <a:schemeClr val="tx1"/>
                </a:solidFill>
                <a:cs typeface="B Nazanin" pitchFamily="2" charset="-78"/>
              </a:rPr>
              <a:t>از جنبه مالی</a:t>
            </a:r>
          </a:p>
          <a:p>
            <a:pPr marL="0" indent="0" algn="just" rtl="1">
              <a:buNone/>
            </a:pPr>
            <a:r>
              <a:rPr lang="fa-IR" b="1" dirty="0">
                <a:solidFill>
                  <a:schemeClr val="tx1"/>
                </a:solidFill>
                <a:cs typeface="B Nazanin" pitchFamily="2" charset="-78"/>
              </a:rPr>
              <a:t>بودجه شاه رگ حیاتی دولت می باشد که در شریانهای آن منابع مالی واقتصادی جاری است و بصورت اساسی ترین اهرم کنترل و ارشاد اقتصادی و مالی جلوه گر می شود.</a:t>
            </a:r>
          </a:p>
          <a:p>
            <a:pPr marL="0" indent="0" algn="r" rtl="1">
              <a:buNone/>
            </a:pPr>
            <a:r>
              <a:rPr lang="fa-IR" b="1" u="sng" dirty="0">
                <a:solidFill>
                  <a:schemeClr val="tx1"/>
                </a:solidFill>
                <a:cs typeface="B Nazanin" pitchFamily="2" charset="-78"/>
              </a:rPr>
              <a:t>از جنبه مدیریت و برنامه ریزی</a:t>
            </a:r>
            <a:endParaRPr lang="en-US" b="1" u="sng" dirty="0">
              <a:solidFill>
                <a:schemeClr val="tx1"/>
              </a:solidFill>
              <a:cs typeface="B Nazanin" pitchFamily="2" charset="-78"/>
            </a:endParaRPr>
          </a:p>
          <a:p>
            <a:pPr marL="0" indent="0" algn="just" rtl="1">
              <a:buNone/>
            </a:pPr>
            <a:r>
              <a:rPr lang="fa-IR" b="1" dirty="0">
                <a:solidFill>
                  <a:schemeClr val="tx1"/>
                </a:solidFill>
                <a:cs typeface="B Nazanin" pitchFamily="2" charset="-78"/>
              </a:rPr>
              <a:t>بودجه برای پیش بینی آینده لازم است و این تصویر فردای سازمان باید امروز با تصمیم مدیران ترسیم شود. آینده نگری مدیران و برنامه ریزی آنها به زبان پول را بودجه گویند.</a:t>
            </a:r>
            <a:endParaRPr lang="en-US" b="1" dirty="0">
              <a:solidFill>
                <a:schemeClr val="tx1"/>
              </a:solidFill>
              <a:cs typeface="B Nazanin" pitchFamily="2" charset="-78"/>
            </a:endParaRPr>
          </a:p>
          <a:p>
            <a:pPr marL="0" indent="0" algn="r" rtl="1">
              <a:buNone/>
            </a:pPr>
            <a:endParaRPr lang="en-US" b="1" dirty="0">
              <a:solidFill>
                <a:schemeClr val="tx1"/>
              </a:solidFill>
              <a:cs typeface="B Nazanin" pitchFamily="2" charset="-78"/>
            </a:endParaRPr>
          </a:p>
        </p:txBody>
      </p:sp>
      <p:sp>
        <p:nvSpPr>
          <p:cNvPr id="4" name="Slide Number Placeholder 5">
            <a:extLst>
              <a:ext uri="{FF2B5EF4-FFF2-40B4-BE49-F238E27FC236}">
                <a16:creationId xmlns:a16="http://schemas.microsoft.com/office/drawing/2014/main" id="{975365AA-6048-462F-BB8B-35BD31F55162}"/>
              </a:ext>
            </a:extLst>
          </p:cNvPr>
          <p:cNvSpPr>
            <a:spLocks noGrp="1"/>
          </p:cNvSpPr>
          <p:nvPr>
            <p:ph type="sldNum" sz="quarter" idx="12"/>
          </p:nvPr>
        </p:nvSpPr>
        <p:spPr>
          <a:xfrm>
            <a:off x="8438322" y="6341165"/>
            <a:ext cx="456316" cy="348560"/>
          </a:xfrm>
        </p:spPr>
        <p:txBody>
          <a:bodyPr/>
          <a:lstStyle/>
          <a:p>
            <a:r>
              <a:rPr lang="fa-IR" sz="1600" dirty="0">
                <a:solidFill>
                  <a:schemeClr val="tx1"/>
                </a:solidFill>
                <a:cs typeface="B Titr" panose="00000700000000000000" pitchFamily="2" charset="-78"/>
              </a:rPr>
              <a:t>6</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07203848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11F95-C8A5-40A2-9DC6-FD158ED9FCDC}"/>
              </a:ext>
            </a:extLst>
          </p:cNvPr>
          <p:cNvSpPr>
            <a:spLocks noGrp="1"/>
          </p:cNvSpPr>
          <p:nvPr>
            <p:ph type="title"/>
          </p:nvPr>
        </p:nvSpPr>
        <p:spPr>
          <a:xfrm>
            <a:off x="609598" y="381000"/>
            <a:ext cx="6347713" cy="609600"/>
          </a:xfrm>
        </p:spPr>
        <p:txBody>
          <a:bodyPr>
            <a:normAutofit/>
          </a:bodyPr>
          <a:lstStyle/>
          <a:p>
            <a:pPr algn="r" rtl="1"/>
            <a:r>
              <a:rPr lang="ar-SA"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طبقه­بندی عملیاتی</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D8A3186E-D100-4696-871E-A70D9F816224}"/>
              </a:ext>
            </a:extLst>
          </p:cNvPr>
          <p:cNvSpPr>
            <a:spLocks noGrp="1"/>
          </p:cNvSpPr>
          <p:nvPr>
            <p:ph idx="1"/>
          </p:nvPr>
        </p:nvSpPr>
        <p:spPr>
          <a:xfrm>
            <a:off x="457200" y="1132218"/>
            <a:ext cx="6858000" cy="4593563"/>
          </a:xfrm>
        </p:spPr>
        <p:txBody>
          <a:bodyPr/>
          <a:lstStyle/>
          <a:p>
            <a:pPr marL="0" indent="0" algn="just" rtl="1">
              <a:lnSpc>
                <a:spcPct val="150000"/>
              </a:lnSpc>
              <a:buNone/>
            </a:pPr>
            <a:r>
              <a:rPr lang="fa-IR" b="1" dirty="0">
                <a:cs typeface="B Nazanin" panose="00000400000000000000" pitchFamily="2" charset="-78"/>
              </a:rPr>
              <a:t>در طبقه­بندی عملیاتی بودجه، اعتبارات مورد نیاز جهت اجرای مجموعه وظایف و تکالیف شهرداری در قالب مأموریت، برنامه، طرح/خدمت، فعالیت و پروژه ذیل اعتبارات هزینه­ای، تملک دارایی­های سرمایه­ای و تملک دارایی­های مالی دسته­بندی می­شود.</a:t>
            </a:r>
            <a:endParaRPr lang="en-US" b="1" dirty="0">
              <a:cs typeface="B Nazanin" panose="00000400000000000000" pitchFamily="2" charset="-78"/>
            </a:endParaRPr>
          </a:p>
          <a:p>
            <a:pPr algn="just" rtl="1">
              <a:lnSpc>
                <a:spcPct val="150000"/>
              </a:lnSpc>
            </a:pPr>
            <a:endParaRPr lang="en-US" b="1" dirty="0">
              <a:cs typeface="B Nazanin" panose="00000400000000000000" pitchFamily="2" charset="-78"/>
            </a:endParaRPr>
          </a:p>
        </p:txBody>
      </p:sp>
      <p:pic>
        <p:nvPicPr>
          <p:cNvPr id="6" name="Picture 5">
            <a:extLst>
              <a:ext uri="{FF2B5EF4-FFF2-40B4-BE49-F238E27FC236}">
                <a16:creationId xmlns:a16="http://schemas.microsoft.com/office/drawing/2014/main" id="{31792193-F86B-43C1-87F9-B89C68AFD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819400"/>
            <a:ext cx="6691278" cy="3134981"/>
          </a:xfrm>
          <a:prstGeom prst="rect">
            <a:avLst/>
          </a:prstGeom>
          <a:ln w="19050">
            <a:solidFill>
              <a:schemeClr val="accent1">
                <a:lumMod val="75000"/>
              </a:schemeClr>
            </a:solidFill>
          </a:ln>
        </p:spPr>
      </p:pic>
      <p:sp>
        <p:nvSpPr>
          <p:cNvPr id="5" name="Slide Number Placeholder 5">
            <a:extLst>
              <a:ext uri="{FF2B5EF4-FFF2-40B4-BE49-F238E27FC236}">
                <a16:creationId xmlns:a16="http://schemas.microsoft.com/office/drawing/2014/main" id="{949A23F0-3036-4B87-A79F-1FCA6B5257BB}"/>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69</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68577344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C18BB-BB2F-438D-BA03-6DDC01F2B5D8}"/>
              </a:ext>
            </a:extLst>
          </p:cNvPr>
          <p:cNvSpPr>
            <a:spLocks noGrp="1"/>
          </p:cNvSpPr>
          <p:nvPr>
            <p:ph idx="1"/>
          </p:nvPr>
        </p:nvSpPr>
        <p:spPr>
          <a:xfrm>
            <a:off x="457200" y="152400"/>
            <a:ext cx="6576313" cy="3880773"/>
          </a:xfrm>
        </p:spPr>
        <p:txBody>
          <a:bodyPr>
            <a:normAutofit/>
          </a:bodyPr>
          <a:lstStyle/>
          <a:p>
            <a:pPr marL="0" indent="0" algn="just" rtl="1">
              <a:lnSpc>
                <a:spcPct val="150000"/>
              </a:lnSpc>
              <a:buNone/>
            </a:pPr>
            <a:r>
              <a:rPr lang="fa-IR" b="1" dirty="0">
                <a:cs typeface="B Nazanin" panose="00000400000000000000" pitchFamily="2" charset="-78"/>
              </a:rPr>
              <a:t>الف) مأموریت</a:t>
            </a:r>
          </a:p>
          <a:p>
            <a:pPr marL="0" indent="0" algn="just" rtl="1">
              <a:lnSpc>
                <a:spcPct val="150000"/>
              </a:lnSpc>
              <a:buNone/>
            </a:pPr>
            <a:r>
              <a:rPr lang="fa-IR" b="1" dirty="0">
                <a:cs typeface="B Nazanin" panose="00000400000000000000" pitchFamily="2" charset="-78"/>
              </a:rPr>
              <a:t>مجموعه برنامه­هایی است که به صورتی سازمان­یافته و در راستای تحقق بخشی از اهداف کلان قانونی شهرداری به اجرا در می­آید. </a:t>
            </a:r>
            <a:r>
              <a:rPr lang="fa-IR" b="1" u="sng" dirty="0">
                <a:cs typeface="B Nazanin" panose="00000400000000000000" pitchFamily="2" charset="-78"/>
              </a:rPr>
              <a:t>فهرست مأموریت­های هر شهرداری بر اساس اسناد بالادستی از جمله سند چشم­انداز و برنامه­های میان­مدت قابل استخراج می­باشد</a:t>
            </a:r>
            <a:r>
              <a:rPr lang="fa-IR" b="1" dirty="0">
                <a:cs typeface="B Nazanin" panose="00000400000000000000" pitchFamily="2" charset="-78"/>
              </a:rPr>
              <a:t>. با این وجود به استناد ماده 55 قانون شهرداری و سایر قوانین و مقررات مربوطه، 6 مأموریت به شرح جدول ذیل برای شهرداری تعیین می­گردد: </a:t>
            </a:r>
            <a:endParaRPr lang="en-US" b="1" dirty="0">
              <a:cs typeface="B Nazanin" panose="00000400000000000000" pitchFamily="2" charset="-78"/>
            </a:endParaRPr>
          </a:p>
          <a:p>
            <a:pPr marL="0" indent="0" algn="just" rtl="1">
              <a:lnSpc>
                <a:spcPct val="150000"/>
              </a:lnSpc>
              <a:buNone/>
            </a:pPr>
            <a:endParaRPr lang="en-US" b="1" dirty="0">
              <a:cs typeface="B Nazanin" panose="00000400000000000000" pitchFamily="2" charset="-78"/>
            </a:endParaRPr>
          </a:p>
        </p:txBody>
      </p:sp>
      <p:sp>
        <p:nvSpPr>
          <p:cNvPr id="8" name="Rectangle 6">
            <a:extLst>
              <a:ext uri="{FF2B5EF4-FFF2-40B4-BE49-F238E27FC236}">
                <a16:creationId xmlns:a16="http://schemas.microsoft.com/office/drawing/2014/main" id="{E92A0C56-3C34-4F56-9788-00BE05ABBD60}"/>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Table 10">
            <a:extLst>
              <a:ext uri="{FF2B5EF4-FFF2-40B4-BE49-F238E27FC236}">
                <a16:creationId xmlns:a16="http://schemas.microsoft.com/office/drawing/2014/main" id="{C84049DD-8EB5-4202-8796-1F632D8E5D1F}"/>
              </a:ext>
            </a:extLst>
          </p:cNvPr>
          <p:cNvGraphicFramePr>
            <a:graphicFrameLocks noGrp="1"/>
          </p:cNvGraphicFramePr>
          <p:nvPr>
            <p:extLst>
              <p:ext uri="{D42A27DB-BD31-4B8C-83A1-F6EECF244321}">
                <p14:modId xmlns:p14="http://schemas.microsoft.com/office/powerpoint/2010/main" val="320639815"/>
              </p:ext>
            </p:extLst>
          </p:nvPr>
        </p:nvGraphicFramePr>
        <p:xfrm>
          <a:off x="990600" y="2895600"/>
          <a:ext cx="5917096" cy="2876668"/>
        </p:xfrm>
        <a:graphic>
          <a:graphicData uri="http://schemas.openxmlformats.org/drawingml/2006/table">
            <a:tbl>
              <a:tblPr rtl="1" firstRow="1" firstCol="1" bandRow="1">
                <a:tableStyleId>{5940675A-B579-460E-94D1-54222C63F5DA}</a:tableStyleId>
              </a:tblPr>
              <a:tblGrid>
                <a:gridCol w="1645519">
                  <a:extLst>
                    <a:ext uri="{9D8B030D-6E8A-4147-A177-3AD203B41FA5}">
                      <a16:colId xmlns:a16="http://schemas.microsoft.com/office/drawing/2014/main" val="1422145599"/>
                    </a:ext>
                  </a:extLst>
                </a:gridCol>
                <a:gridCol w="4271577">
                  <a:extLst>
                    <a:ext uri="{9D8B030D-6E8A-4147-A177-3AD203B41FA5}">
                      <a16:colId xmlns:a16="http://schemas.microsoft.com/office/drawing/2014/main" val="1893474534"/>
                    </a:ext>
                  </a:extLst>
                </a:gridCol>
              </a:tblGrid>
              <a:tr h="577942">
                <a:tc>
                  <a:txBody>
                    <a:bodyPr/>
                    <a:lstStyle/>
                    <a:p>
                      <a:pPr algn="ctr" rtl="1">
                        <a:lnSpc>
                          <a:spcPct val="115000"/>
                        </a:lnSpc>
                      </a:pPr>
                      <a:r>
                        <a:rPr lang="fa-IR" sz="1800" b="1" dirty="0">
                          <a:effectLst/>
                          <a:cs typeface="B Nazanin" panose="00000400000000000000" pitchFamily="2" charset="-78"/>
                        </a:rPr>
                        <a:t>کد مأموریت</a:t>
                      </a:r>
                      <a:endParaRPr lang="en-US" sz="1800" b="1" dirty="0">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solidFill>
                      <a:schemeClr val="accent1">
                        <a:lumMod val="60000"/>
                        <a:lumOff val="40000"/>
                      </a:schemeClr>
                    </a:solidFill>
                  </a:tcPr>
                </a:tc>
                <a:tc>
                  <a:txBody>
                    <a:bodyPr/>
                    <a:lstStyle/>
                    <a:p>
                      <a:pPr algn="ctr" rtl="1">
                        <a:lnSpc>
                          <a:spcPct val="115000"/>
                        </a:lnSpc>
                      </a:pPr>
                      <a:r>
                        <a:rPr lang="fa-IR" sz="1800" b="1" dirty="0">
                          <a:effectLst/>
                          <a:cs typeface="B Nazanin" panose="00000400000000000000" pitchFamily="2" charset="-78"/>
                        </a:rPr>
                        <a:t>عنوان مأموریت</a:t>
                      </a:r>
                      <a:endParaRPr lang="en-US" sz="1800" b="1" dirty="0">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solidFill>
                      <a:schemeClr val="accent1">
                        <a:lumMod val="60000"/>
                        <a:lumOff val="40000"/>
                      </a:schemeClr>
                    </a:solidFill>
                  </a:tcPr>
                </a:tc>
                <a:extLst>
                  <a:ext uri="{0D108BD9-81ED-4DB2-BD59-A6C34878D82A}">
                    <a16:rowId xmlns:a16="http://schemas.microsoft.com/office/drawing/2014/main" val="1703646318"/>
                  </a:ext>
                </a:extLst>
              </a:tr>
              <a:tr h="388723">
                <a:tc>
                  <a:txBody>
                    <a:bodyPr/>
                    <a:lstStyle/>
                    <a:p>
                      <a:pPr algn="ctr" rtl="1">
                        <a:lnSpc>
                          <a:spcPct val="115000"/>
                        </a:lnSpc>
                      </a:pPr>
                      <a:r>
                        <a:rPr lang="fa-IR" sz="1600" b="1" dirty="0">
                          <a:effectLst/>
                          <a:cs typeface="B Nazanin" panose="00000400000000000000" pitchFamily="2" charset="-78"/>
                        </a:rPr>
                        <a:t>1</a:t>
                      </a:r>
                      <a:endParaRPr lang="en-US" sz="2000" b="1" dirty="0">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600" b="1" dirty="0">
                          <a:effectLst/>
                          <a:cs typeface="B Nazanin" panose="00000400000000000000" pitchFamily="2" charset="-78"/>
                        </a:rPr>
                        <a:t>کالبدی و شهرسازی</a:t>
                      </a:r>
                      <a:endParaRPr lang="en-US" sz="2000" b="1" dirty="0">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extLst>
                  <a:ext uri="{0D108BD9-81ED-4DB2-BD59-A6C34878D82A}">
                    <a16:rowId xmlns:a16="http://schemas.microsoft.com/office/drawing/2014/main" val="2473954561"/>
                  </a:ext>
                </a:extLst>
              </a:tr>
              <a:tr h="377519">
                <a:tc>
                  <a:txBody>
                    <a:bodyPr/>
                    <a:lstStyle/>
                    <a:p>
                      <a:pPr algn="ctr" rtl="1">
                        <a:lnSpc>
                          <a:spcPct val="115000"/>
                        </a:lnSpc>
                      </a:pPr>
                      <a:r>
                        <a:rPr lang="fa-IR" sz="1600" b="1" dirty="0">
                          <a:effectLst/>
                          <a:cs typeface="B Nazanin" panose="00000400000000000000" pitchFamily="2" charset="-78"/>
                        </a:rPr>
                        <a:t>2</a:t>
                      </a:r>
                      <a:endParaRPr lang="en-US" sz="2000" b="1" dirty="0">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600" b="1" dirty="0">
                          <a:effectLst/>
                          <a:cs typeface="B Nazanin" panose="00000400000000000000" pitchFamily="2" charset="-78"/>
                        </a:rPr>
                        <a:t>محیط­زیست و خدمات شهری</a:t>
                      </a:r>
                      <a:endParaRPr lang="en-US" sz="2000" b="1" dirty="0">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extLst>
                  <a:ext uri="{0D108BD9-81ED-4DB2-BD59-A6C34878D82A}">
                    <a16:rowId xmlns:a16="http://schemas.microsoft.com/office/drawing/2014/main" val="2623961690"/>
                  </a:ext>
                </a:extLst>
              </a:tr>
              <a:tr h="388723">
                <a:tc>
                  <a:txBody>
                    <a:bodyPr/>
                    <a:lstStyle/>
                    <a:p>
                      <a:pPr algn="ctr" rtl="1">
                        <a:lnSpc>
                          <a:spcPct val="115000"/>
                        </a:lnSpc>
                      </a:pPr>
                      <a:r>
                        <a:rPr lang="fa-IR" sz="1600" b="1" dirty="0">
                          <a:effectLst/>
                          <a:cs typeface="B Nazanin" panose="00000400000000000000" pitchFamily="2" charset="-78"/>
                        </a:rPr>
                        <a:t>3</a:t>
                      </a:r>
                      <a:endParaRPr lang="en-US" sz="2000" b="1" dirty="0">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600" b="1" dirty="0">
                          <a:effectLst/>
                          <a:cs typeface="B Nazanin" panose="00000400000000000000" pitchFamily="2" charset="-78"/>
                        </a:rPr>
                        <a:t>ایمنی و مدیریت بحران</a:t>
                      </a:r>
                      <a:endParaRPr lang="en-US" sz="2000" b="1" dirty="0">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extLst>
                  <a:ext uri="{0D108BD9-81ED-4DB2-BD59-A6C34878D82A}">
                    <a16:rowId xmlns:a16="http://schemas.microsoft.com/office/drawing/2014/main" val="4187492711"/>
                  </a:ext>
                </a:extLst>
              </a:tr>
              <a:tr h="377519">
                <a:tc>
                  <a:txBody>
                    <a:bodyPr/>
                    <a:lstStyle/>
                    <a:p>
                      <a:pPr algn="ctr" rtl="1">
                        <a:lnSpc>
                          <a:spcPct val="115000"/>
                        </a:lnSpc>
                      </a:pPr>
                      <a:r>
                        <a:rPr lang="fa-IR" sz="1600" b="1">
                          <a:effectLst/>
                          <a:cs typeface="B Nazanin" panose="00000400000000000000" pitchFamily="2" charset="-78"/>
                        </a:rPr>
                        <a:t>4</a:t>
                      </a:r>
                      <a:endParaRPr lang="en-US" sz="2000" b="1">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600" b="1" dirty="0">
                          <a:effectLst/>
                          <a:cs typeface="B Nazanin" panose="00000400000000000000" pitchFamily="2" charset="-78"/>
                        </a:rPr>
                        <a:t>حمل و نقل و ترافیک</a:t>
                      </a:r>
                      <a:endParaRPr lang="en-US" sz="2000" b="1" dirty="0">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extLst>
                  <a:ext uri="{0D108BD9-81ED-4DB2-BD59-A6C34878D82A}">
                    <a16:rowId xmlns:a16="http://schemas.microsoft.com/office/drawing/2014/main" val="83060551"/>
                  </a:ext>
                </a:extLst>
              </a:tr>
              <a:tr h="388723">
                <a:tc>
                  <a:txBody>
                    <a:bodyPr/>
                    <a:lstStyle/>
                    <a:p>
                      <a:pPr algn="ctr" rtl="1">
                        <a:lnSpc>
                          <a:spcPct val="115000"/>
                        </a:lnSpc>
                      </a:pPr>
                      <a:r>
                        <a:rPr lang="fa-IR" sz="1600" b="1">
                          <a:effectLst/>
                          <a:cs typeface="B Nazanin" panose="00000400000000000000" pitchFamily="2" charset="-78"/>
                        </a:rPr>
                        <a:t>5</a:t>
                      </a:r>
                      <a:endParaRPr lang="en-US" sz="2000" b="1">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600" b="1" dirty="0">
                          <a:effectLst/>
                          <a:cs typeface="B Nazanin" panose="00000400000000000000" pitchFamily="2" charset="-78"/>
                        </a:rPr>
                        <a:t>خدمات مدیریت</a:t>
                      </a:r>
                      <a:endParaRPr lang="en-US" sz="2000" b="1" dirty="0">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extLst>
                  <a:ext uri="{0D108BD9-81ED-4DB2-BD59-A6C34878D82A}">
                    <a16:rowId xmlns:a16="http://schemas.microsoft.com/office/drawing/2014/main" val="2094580683"/>
                  </a:ext>
                </a:extLst>
              </a:tr>
              <a:tr h="377519">
                <a:tc>
                  <a:txBody>
                    <a:bodyPr/>
                    <a:lstStyle/>
                    <a:p>
                      <a:pPr algn="ctr" rtl="1">
                        <a:lnSpc>
                          <a:spcPct val="115000"/>
                        </a:lnSpc>
                      </a:pPr>
                      <a:r>
                        <a:rPr lang="fa-IR" sz="1600" b="1">
                          <a:effectLst/>
                          <a:cs typeface="B Nazanin" panose="00000400000000000000" pitchFamily="2" charset="-78"/>
                        </a:rPr>
                        <a:t>6</a:t>
                      </a:r>
                      <a:endParaRPr lang="en-US" sz="2000" b="1">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600" b="1" dirty="0">
                          <a:effectLst/>
                          <a:cs typeface="B Nazanin" panose="00000400000000000000" pitchFamily="2" charset="-78"/>
                        </a:rPr>
                        <a:t>اجتماعی و فرهنگی</a:t>
                      </a:r>
                      <a:endParaRPr lang="en-US" sz="2000" b="1" dirty="0">
                        <a:solidFill>
                          <a:schemeClr val="tx1">
                            <a:lumMod val="95000"/>
                            <a:lumOff val="5000"/>
                          </a:schemeClr>
                        </a:solidFill>
                        <a:effectLst/>
                        <a:latin typeface="Calibri" panose="020F0502020204030204" pitchFamily="34" charset="0"/>
                        <a:cs typeface="B Nazanin" panose="00000400000000000000" pitchFamily="2" charset="-78"/>
                      </a:endParaRPr>
                    </a:p>
                  </a:txBody>
                  <a:tcPr marL="68580" marR="68580" marT="0" marB="0" anchor="ctr"/>
                </a:tc>
                <a:extLst>
                  <a:ext uri="{0D108BD9-81ED-4DB2-BD59-A6C34878D82A}">
                    <a16:rowId xmlns:a16="http://schemas.microsoft.com/office/drawing/2014/main" val="2859047087"/>
                  </a:ext>
                </a:extLst>
              </a:tr>
            </a:tbl>
          </a:graphicData>
        </a:graphic>
      </p:graphicFrame>
      <p:sp>
        <p:nvSpPr>
          <p:cNvPr id="12" name="TextBox 11">
            <a:extLst>
              <a:ext uri="{FF2B5EF4-FFF2-40B4-BE49-F238E27FC236}">
                <a16:creationId xmlns:a16="http://schemas.microsoft.com/office/drawing/2014/main" id="{9F31633F-CC6A-4F9C-9C51-AE66FBBF6AA6}"/>
              </a:ext>
            </a:extLst>
          </p:cNvPr>
          <p:cNvSpPr txBox="1"/>
          <p:nvPr/>
        </p:nvSpPr>
        <p:spPr>
          <a:xfrm>
            <a:off x="76200" y="6019800"/>
            <a:ext cx="8458200" cy="646331"/>
          </a:xfrm>
          <a:prstGeom prst="rect">
            <a:avLst/>
          </a:prstGeom>
          <a:noFill/>
        </p:spPr>
        <p:txBody>
          <a:bodyPr wrap="square" rtlCol="0">
            <a:spAutoFit/>
          </a:bodyPr>
          <a:lstStyle/>
          <a:p>
            <a:pPr marL="285750" indent="-285750" algn="just" rtl="1">
              <a:buFont typeface="Wingdings" panose="05000000000000000000" pitchFamily="2" charset="2"/>
              <a:buChar char="v"/>
            </a:pPr>
            <a:r>
              <a:rPr lang="fa-IR" b="1" dirty="0">
                <a:solidFill>
                  <a:srgbClr val="0070C0"/>
                </a:solidFill>
                <a:cs typeface="B Nazanin" panose="00000400000000000000" pitchFamily="2" charset="-78"/>
              </a:rPr>
              <a:t>تبصره: کد مأموریت به صورت یک عدد یک رقمی در ابتدای کد گذاری مصارف بودجه درج خواهد شد.</a:t>
            </a:r>
            <a:endParaRPr lang="en-US" b="1" dirty="0">
              <a:solidFill>
                <a:srgbClr val="0070C0"/>
              </a:solidFill>
              <a:cs typeface="B Nazanin" panose="00000400000000000000" pitchFamily="2" charset="-78"/>
            </a:endParaRPr>
          </a:p>
          <a:p>
            <a:pPr marL="285750" indent="-285750" algn="just" rtl="1">
              <a:buFont typeface="Wingdings" panose="05000000000000000000" pitchFamily="2" charset="2"/>
              <a:buChar char="v"/>
            </a:pPr>
            <a:endParaRPr lang="en-US" b="1" dirty="0">
              <a:solidFill>
                <a:srgbClr val="0070C0"/>
              </a:solidFill>
              <a:cs typeface="B Nazanin" panose="00000400000000000000" pitchFamily="2" charset="-78"/>
            </a:endParaRPr>
          </a:p>
        </p:txBody>
      </p:sp>
      <p:sp>
        <p:nvSpPr>
          <p:cNvPr id="6" name="Slide Number Placeholder 5">
            <a:extLst>
              <a:ext uri="{FF2B5EF4-FFF2-40B4-BE49-F238E27FC236}">
                <a16:creationId xmlns:a16="http://schemas.microsoft.com/office/drawing/2014/main" id="{92AAB030-CCFB-4FEA-8F87-D68560C9FE34}"/>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70</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23566566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AE4752-B1E1-41F2-A053-E3AE338F8763}"/>
              </a:ext>
            </a:extLst>
          </p:cNvPr>
          <p:cNvSpPr>
            <a:spLocks noGrp="1"/>
          </p:cNvSpPr>
          <p:nvPr>
            <p:ph idx="1"/>
          </p:nvPr>
        </p:nvSpPr>
        <p:spPr>
          <a:xfrm>
            <a:off x="609600" y="152400"/>
            <a:ext cx="6347714" cy="3880773"/>
          </a:xfrm>
        </p:spPr>
        <p:txBody>
          <a:bodyPr>
            <a:noAutofit/>
          </a:bodyPr>
          <a:lstStyle/>
          <a:p>
            <a:pPr marL="0" indent="0" algn="just" rtl="1">
              <a:lnSpc>
                <a:spcPct val="150000"/>
              </a:lnSpc>
              <a:buNone/>
            </a:pPr>
            <a:r>
              <a:rPr lang="fa-IR" b="1" dirty="0">
                <a:solidFill>
                  <a:schemeClr val="tx1"/>
                </a:solidFill>
                <a:cs typeface="B Nazanin" panose="00000400000000000000" pitchFamily="2" charset="-78"/>
              </a:rPr>
              <a:t>ب) برنامه</a:t>
            </a:r>
            <a:endParaRPr lang="en-US" b="1" dirty="0">
              <a:solidFill>
                <a:schemeClr val="tx1"/>
              </a:solidFill>
              <a:cs typeface="B Nazanin" panose="00000400000000000000" pitchFamily="2" charset="-78"/>
            </a:endParaRPr>
          </a:p>
          <a:p>
            <a:pPr marL="0" indent="0" algn="just" rtl="1">
              <a:lnSpc>
                <a:spcPct val="150000"/>
              </a:lnSpc>
              <a:buNone/>
            </a:pPr>
            <a:r>
              <a:rPr lang="fa-IR" b="1" u="sng" dirty="0">
                <a:solidFill>
                  <a:schemeClr val="tx1"/>
                </a:solidFill>
                <a:cs typeface="B Nazanin" panose="00000400000000000000" pitchFamily="2" charset="-78"/>
              </a:rPr>
              <a:t>گروه کلی از فعالیت­های هزینه­ای و یا طرح و پروژه­های سرمایه­ای که در یک بازه زمانی دارای هدف و نتایج مشخص است و به وسیله واحدهای اجرایی شهرداری انجام می­شود.</a:t>
            </a:r>
            <a:r>
              <a:rPr lang="fa-IR" b="1" dirty="0">
                <a:solidFill>
                  <a:schemeClr val="tx1"/>
                </a:solidFill>
                <a:cs typeface="B Nazanin" panose="00000400000000000000" pitchFamily="2" charset="-78"/>
              </a:rPr>
              <a:t> در واقع در طبقه­بندی عملیاتی، برنامه دومین سطح طبقه­بندی فعالیت­های شهرداری است که انجام مسئولیت­های داخلی یک مأموریت به آن محول شده است.</a:t>
            </a:r>
            <a:endParaRPr lang="en-US"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تبصره 1 : </a:t>
            </a:r>
            <a:r>
              <a:rPr lang="fa-IR" b="1" u="sng" dirty="0">
                <a:solidFill>
                  <a:schemeClr val="tx1"/>
                </a:solidFill>
                <a:cs typeface="B Nazanin" panose="00000400000000000000" pitchFamily="2" charset="-78"/>
              </a:rPr>
              <a:t>کد برنامه به صورت یک عدد دو رقمی بعد از کد مأموریت به شرح جدول ذیل در کدگذاری مصارف بودجه شهرداری درج خواهد شد.</a:t>
            </a:r>
            <a:endParaRPr lang="en-US" b="1" u="sng"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تبصره 2 : چنانچه وجود برنامه­هایی برای تحقق بخشیدن به مأموریت­های شش­گانه مصوب شهرداری مورد نیاز باشد که در جدول ذیل پیش­بینی نشده باشد، منوط به پیشنهاد شهرداری و تأیید شورای اسلامی شهر و پس از بررسی و ابلاغ توسط وزارت کشور (سازمان شهرداری­ها و دهیاری­های کشور) قابل اصلاح خواهد شد.</a:t>
            </a:r>
          </a:p>
          <a:p>
            <a:pPr marL="0" indent="0" algn="just">
              <a:lnSpc>
                <a:spcPct val="150000"/>
              </a:lnSpc>
              <a:buNone/>
            </a:pPr>
            <a:endParaRPr lang="en-US" b="1" dirty="0">
              <a:solidFill>
                <a:schemeClr val="tx1"/>
              </a:solidFill>
              <a:cs typeface="B Nazanin" panose="00000400000000000000" pitchFamily="2" charset="-78"/>
            </a:endParaRPr>
          </a:p>
        </p:txBody>
      </p:sp>
      <p:sp>
        <p:nvSpPr>
          <p:cNvPr id="4" name="TextBox 3">
            <a:extLst>
              <a:ext uri="{FF2B5EF4-FFF2-40B4-BE49-F238E27FC236}">
                <a16:creationId xmlns:a16="http://schemas.microsoft.com/office/drawing/2014/main" id="{1EFA7F74-5AB8-4BCA-8F2F-709CA7B4AD18}"/>
              </a:ext>
            </a:extLst>
          </p:cNvPr>
          <p:cNvSpPr txBox="1"/>
          <p:nvPr/>
        </p:nvSpPr>
        <p:spPr>
          <a:xfrm>
            <a:off x="1752600" y="5867400"/>
            <a:ext cx="4114800" cy="47320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rtl="1">
              <a:lnSpc>
                <a:spcPct val="150000"/>
              </a:lnSpc>
            </a:pPr>
            <a:r>
              <a:rPr lang="fa-IR" b="1" dirty="0">
                <a:solidFill>
                  <a:schemeClr val="accent5">
                    <a:lumMod val="50000"/>
                  </a:schemeClr>
                </a:solidFill>
                <a:cs typeface="B Nazanin" panose="00000400000000000000" pitchFamily="2" charset="-78"/>
                <a:hlinkClick r:id="rId2" action="ppaction://hlinkfile">
                  <a:extLst>
                    <a:ext uri="{A12FA001-AC4F-418D-AE19-62706E023703}">
                      <ahyp:hlinkClr xmlns:ahyp="http://schemas.microsoft.com/office/drawing/2018/hyperlinkcolor" val="tx"/>
                    </a:ext>
                  </a:extLst>
                </a:hlinkClick>
              </a:rPr>
              <a:t>عناوین برنامه­های مصوب شهرداری</a:t>
            </a:r>
            <a:endParaRPr lang="en-US" b="1" dirty="0">
              <a:solidFill>
                <a:schemeClr val="accent5">
                  <a:lumMod val="50000"/>
                </a:schemeClr>
              </a:solidFill>
              <a:cs typeface="B Nazanin" panose="00000400000000000000" pitchFamily="2" charset="-78"/>
            </a:endParaRPr>
          </a:p>
        </p:txBody>
      </p:sp>
      <p:sp>
        <p:nvSpPr>
          <p:cNvPr id="5" name="Slide Number Placeholder 5">
            <a:extLst>
              <a:ext uri="{FF2B5EF4-FFF2-40B4-BE49-F238E27FC236}">
                <a16:creationId xmlns:a16="http://schemas.microsoft.com/office/drawing/2014/main" id="{E9BDF662-6525-43EE-BA48-BB26E530D4FE}"/>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71</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1885465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E50B37-B5B9-4D36-BA33-DC4BAC687631}"/>
              </a:ext>
            </a:extLst>
          </p:cNvPr>
          <p:cNvSpPr>
            <a:spLocks noGrp="1"/>
          </p:cNvSpPr>
          <p:nvPr>
            <p:ph idx="1"/>
          </p:nvPr>
        </p:nvSpPr>
        <p:spPr>
          <a:xfrm>
            <a:off x="609600" y="304800"/>
            <a:ext cx="6347714" cy="3880773"/>
          </a:xfrm>
        </p:spPr>
        <p:txBody>
          <a:bodyPr/>
          <a:lstStyle/>
          <a:p>
            <a:pPr marL="0" indent="0" algn="just" rtl="1">
              <a:lnSpc>
                <a:spcPct val="150000"/>
              </a:lnSpc>
              <a:buNone/>
            </a:pPr>
            <a:r>
              <a:rPr lang="fa-IR" b="1" dirty="0">
                <a:solidFill>
                  <a:schemeClr val="tx1"/>
                </a:solidFill>
                <a:cs typeface="B Nazanin" panose="00000400000000000000" pitchFamily="2" charset="-78"/>
              </a:rPr>
              <a:t>ج) طرح</a:t>
            </a:r>
            <a:endParaRPr lang="en-US"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مجموعه­ای از پروژه­هایی است که بر اساس مطالعات توجیهی فنی، اقتصادی، اجتماعی و زیست­محیطی توسط واحدهای اجرایی شهرداری ذی­ربط طی مدت معین با اعتبار معین برای تحقق بخشیدن به هدف­های برنامه انجام می­شود.</a:t>
            </a:r>
            <a:endParaRPr lang="en-US" b="1" dirty="0">
              <a:solidFill>
                <a:schemeClr val="tx1"/>
              </a:solidFill>
              <a:cs typeface="B Nazanin" panose="00000400000000000000" pitchFamily="2" charset="-78"/>
            </a:endParaRPr>
          </a:p>
          <a:p>
            <a:pPr marL="0" indent="0" algn="just">
              <a:lnSpc>
                <a:spcPct val="150000"/>
              </a:lnSpc>
              <a:buNone/>
            </a:pPr>
            <a:endParaRPr lang="en-US" b="1" dirty="0">
              <a:cs typeface="B Nazanin" panose="00000400000000000000" pitchFamily="2" charset="-78"/>
            </a:endParaRPr>
          </a:p>
        </p:txBody>
      </p:sp>
      <p:sp>
        <p:nvSpPr>
          <p:cNvPr id="5" name="TextBox 4">
            <a:extLst>
              <a:ext uri="{FF2B5EF4-FFF2-40B4-BE49-F238E27FC236}">
                <a16:creationId xmlns:a16="http://schemas.microsoft.com/office/drawing/2014/main" id="{FAB27CCA-8DDD-4509-ADD0-DE752968DE01}"/>
              </a:ext>
            </a:extLst>
          </p:cNvPr>
          <p:cNvSpPr txBox="1"/>
          <p:nvPr/>
        </p:nvSpPr>
        <p:spPr>
          <a:xfrm>
            <a:off x="1828800" y="2743200"/>
            <a:ext cx="4267200"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fa-IR" b="1" dirty="0">
                <a:solidFill>
                  <a:schemeClr val="accent5">
                    <a:lumMod val="50000"/>
                  </a:schemeClr>
                </a:solidFill>
                <a:cs typeface="B Nazanin" panose="00000400000000000000" pitchFamily="2" charset="-78"/>
                <a:hlinkClick r:id="rId2" action="ppaction://hlinkfile">
                  <a:extLst>
                    <a:ext uri="{A12FA001-AC4F-418D-AE19-62706E023703}">
                      <ahyp:hlinkClr xmlns:ahyp="http://schemas.microsoft.com/office/drawing/2018/hyperlinkcolor" val="tx"/>
                    </a:ext>
                  </a:extLst>
                </a:hlinkClick>
              </a:rPr>
              <a:t>عناوین طرح­های مصوب شهرداری شیراز</a:t>
            </a:r>
            <a:endParaRPr lang="en-US" dirty="0">
              <a:solidFill>
                <a:schemeClr val="accent5">
                  <a:lumMod val="50000"/>
                </a:schemeClr>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D9172DD9-2536-43DE-87D4-5E9B88DBFB55}"/>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72</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60679102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105829-9AEC-4C56-ADDD-7EBD7164B5D7}"/>
              </a:ext>
            </a:extLst>
          </p:cNvPr>
          <p:cNvSpPr>
            <a:spLocks noGrp="1"/>
          </p:cNvSpPr>
          <p:nvPr>
            <p:ph idx="1"/>
          </p:nvPr>
        </p:nvSpPr>
        <p:spPr>
          <a:xfrm>
            <a:off x="533400" y="304800"/>
            <a:ext cx="6347714" cy="3880773"/>
          </a:xfrm>
        </p:spPr>
        <p:txBody>
          <a:bodyPr/>
          <a:lstStyle/>
          <a:p>
            <a:pPr marL="0" indent="0" algn="just" rtl="1">
              <a:lnSpc>
                <a:spcPct val="150000"/>
              </a:lnSpc>
              <a:buNone/>
            </a:pPr>
            <a:r>
              <a:rPr lang="fa-IR" b="1" dirty="0">
                <a:solidFill>
                  <a:schemeClr val="tx1"/>
                </a:solidFill>
                <a:cs typeface="B Nazanin" panose="00000400000000000000" pitchFamily="2" charset="-78"/>
              </a:rPr>
              <a:t>د) خدمت</a:t>
            </a:r>
            <a:endParaRPr lang="en-US"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مجموعه­ای از فعالیت­هایی است که توسط واحدهای اجرایی ذیربط طی مدت معین با اعتبار معین برای نگهداشت شهر، انجام امور جاری و تحقق بخشیدن به هدف­های برنامه انجام می­شود.</a:t>
            </a:r>
            <a:endParaRPr lang="en-US" b="1" dirty="0">
              <a:solidFill>
                <a:schemeClr val="tx1"/>
              </a:solidFill>
              <a:cs typeface="B Nazanin" panose="00000400000000000000" pitchFamily="2" charset="-78"/>
            </a:endParaRPr>
          </a:p>
          <a:p>
            <a:pPr marL="0" indent="0" algn="just">
              <a:lnSpc>
                <a:spcPct val="150000"/>
              </a:lnSpc>
              <a:buNone/>
            </a:pPr>
            <a:endParaRPr lang="en-US" b="1" dirty="0">
              <a:cs typeface="B Nazanin" panose="00000400000000000000" pitchFamily="2" charset="-78"/>
            </a:endParaRPr>
          </a:p>
        </p:txBody>
      </p:sp>
      <p:graphicFrame>
        <p:nvGraphicFramePr>
          <p:cNvPr id="4" name="Table 3">
            <a:extLst>
              <a:ext uri="{FF2B5EF4-FFF2-40B4-BE49-F238E27FC236}">
                <a16:creationId xmlns:a16="http://schemas.microsoft.com/office/drawing/2014/main" id="{558AB518-B9A4-4449-AE7B-852EB5A04E75}"/>
              </a:ext>
            </a:extLst>
          </p:cNvPr>
          <p:cNvGraphicFramePr>
            <a:graphicFrameLocks noGrp="1"/>
          </p:cNvGraphicFramePr>
          <p:nvPr>
            <p:extLst>
              <p:ext uri="{D42A27DB-BD31-4B8C-83A1-F6EECF244321}">
                <p14:modId xmlns:p14="http://schemas.microsoft.com/office/powerpoint/2010/main" val="1636768935"/>
              </p:ext>
            </p:extLst>
          </p:nvPr>
        </p:nvGraphicFramePr>
        <p:xfrm>
          <a:off x="762000" y="2819400"/>
          <a:ext cx="6347713" cy="2143764"/>
        </p:xfrm>
        <a:graphic>
          <a:graphicData uri="http://schemas.openxmlformats.org/drawingml/2006/table">
            <a:tbl>
              <a:tblPr rtl="1" firstRow="1" firstCol="1" bandRow="1">
                <a:tableStyleId>{5940675A-B579-460E-94D1-54222C63F5DA}</a:tableStyleId>
              </a:tblPr>
              <a:tblGrid>
                <a:gridCol w="1057579">
                  <a:extLst>
                    <a:ext uri="{9D8B030D-6E8A-4147-A177-3AD203B41FA5}">
                      <a16:colId xmlns:a16="http://schemas.microsoft.com/office/drawing/2014/main" val="3580591805"/>
                    </a:ext>
                  </a:extLst>
                </a:gridCol>
                <a:gridCol w="983178">
                  <a:extLst>
                    <a:ext uri="{9D8B030D-6E8A-4147-A177-3AD203B41FA5}">
                      <a16:colId xmlns:a16="http://schemas.microsoft.com/office/drawing/2014/main" val="1666517948"/>
                    </a:ext>
                  </a:extLst>
                </a:gridCol>
                <a:gridCol w="1447686">
                  <a:extLst>
                    <a:ext uri="{9D8B030D-6E8A-4147-A177-3AD203B41FA5}">
                      <a16:colId xmlns:a16="http://schemas.microsoft.com/office/drawing/2014/main" val="508368354"/>
                    </a:ext>
                  </a:extLst>
                </a:gridCol>
                <a:gridCol w="1587488">
                  <a:extLst>
                    <a:ext uri="{9D8B030D-6E8A-4147-A177-3AD203B41FA5}">
                      <a16:colId xmlns:a16="http://schemas.microsoft.com/office/drawing/2014/main" val="3507198996"/>
                    </a:ext>
                  </a:extLst>
                </a:gridCol>
                <a:gridCol w="1271782">
                  <a:extLst>
                    <a:ext uri="{9D8B030D-6E8A-4147-A177-3AD203B41FA5}">
                      <a16:colId xmlns:a16="http://schemas.microsoft.com/office/drawing/2014/main" val="390696551"/>
                    </a:ext>
                  </a:extLst>
                </a:gridCol>
              </a:tblGrid>
              <a:tr h="384388">
                <a:tc rowSpan="2">
                  <a:txBody>
                    <a:bodyPr/>
                    <a:lstStyle/>
                    <a:p>
                      <a:pPr algn="ctr" rtl="1">
                        <a:lnSpc>
                          <a:spcPct val="115000"/>
                        </a:lnSpc>
                      </a:pPr>
                      <a:r>
                        <a:rPr lang="fa-IR" sz="1400" b="1" dirty="0">
                          <a:effectLst/>
                          <a:cs typeface="B Nazanin" panose="00000400000000000000" pitchFamily="2" charset="-78"/>
                        </a:rPr>
                        <a:t>کد طرح/خدمت</a:t>
                      </a:r>
                      <a:endParaRPr lang="en-US" sz="1800" b="1" dirty="0">
                        <a:effectLst/>
                        <a:latin typeface="Calibri" panose="020F0502020204030204" pitchFamily="34" charset="0"/>
                        <a:cs typeface="B Nazanin" panose="00000400000000000000" pitchFamily="2" charset="-78"/>
                      </a:endParaRPr>
                    </a:p>
                  </a:txBody>
                  <a:tcPr marL="68580" marR="68580" marT="0" marB="0" anchor="ctr">
                    <a:solidFill>
                      <a:schemeClr val="accent1">
                        <a:lumMod val="60000"/>
                        <a:lumOff val="40000"/>
                      </a:schemeClr>
                    </a:solidFill>
                  </a:tcPr>
                </a:tc>
                <a:tc rowSpan="2">
                  <a:txBody>
                    <a:bodyPr/>
                    <a:lstStyle/>
                    <a:p>
                      <a:pPr algn="ctr" rtl="1">
                        <a:lnSpc>
                          <a:spcPct val="115000"/>
                        </a:lnSpc>
                      </a:pPr>
                      <a:r>
                        <a:rPr lang="fa-IR" sz="1400" b="1" dirty="0">
                          <a:effectLst/>
                          <a:cs typeface="B Nazanin" panose="00000400000000000000" pitchFamily="2" charset="-78"/>
                        </a:rPr>
                        <a:t>عنوان طرح/خدمت</a:t>
                      </a:r>
                      <a:endParaRPr lang="en-US" sz="1800" b="1" dirty="0">
                        <a:effectLst/>
                        <a:latin typeface="Calibri" panose="020F0502020204030204" pitchFamily="34" charset="0"/>
                        <a:cs typeface="B Nazanin" panose="00000400000000000000" pitchFamily="2" charset="-78"/>
                      </a:endParaRPr>
                    </a:p>
                  </a:txBody>
                  <a:tcPr marL="68580" marR="68580" marT="0" marB="0" anchor="ctr">
                    <a:solidFill>
                      <a:schemeClr val="accent1">
                        <a:lumMod val="60000"/>
                        <a:lumOff val="40000"/>
                      </a:schemeClr>
                    </a:solidFill>
                  </a:tcPr>
                </a:tc>
                <a:tc gridSpan="3">
                  <a:txBody>
                    <a:bodyPr/>
                    <a:lstStyle/>
                    <a:p>
                      <a:pPr algn="ctr" rtl="1">
                        <a:lnSpc>
                          <a:spcPct val="115000"/>
                        </a:lnSpc>
                      </a:pPr>
                      <a:r>
                        <a:rPr lang="fa-IR" sz="1400" b="1" dirty="0">
                          <a:effectLst/>
                          <a:cs typeface="B Nazanin" panose="00000400000000000000" pitchFamily="2" charset="-78"/>
                        </a:rPr>
                        <a:t>نوع اعتبار</a:t>
                      </a:r>
                      <a:endParaRPr lang="en-US" sz="1800" b="1" dirty="0">
                        <a:effectLst/>
                        <a:latin typeface="Calibri" panose="020F0502020204030204" pitchFamily="34" charset="0"/>
                        <a:cs typeface="B Nazanin" panose="00000400000000000000" pitchFamily="2" charset="-78"/>
                      </a:endParaRPr>
                    </a:p>
                  </a:txBody>
                  <a:tcPr marL="68580" marR="68580" marT="0" marB="0" anchor="ctr">
                    <a:solidFill>
                      <a:schemeClr val="accent1">
                        <a:lumMod val="60000"/>
                        <a:lumOff val="4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30946889"/>
                  </a:ext>
                </a:extLst>
              </a:tr>
              <a:tr h="606212">
                <a:tc vMerge="1">
                  <a:txBody>
                    <a:bodyPr/>
                    <a:lstStyle/>
                    <a:p>
                      <a:endParaRPr lang="en-US"/>
                    </a:p>
                  </a:txBody>
                  <a:tcPr/>
                </a:tc>
                <a:tc vMerge="1">
                  <a:txBody>
                    <a:bodyPr/>
                    <a:lstStyle/>
                    <a:p>
                      <a:endParaRPr lang="en-US"/>
                    </a:p>
                  </a:txBody>
                  <a:tcPr/>
                </a:tc>
                <a:tc>
                  <a:txBody>
                    <a:bodyPr/>
                    <a:lstStyle/>
                    <a:p>
                      <a:pPr algn="ctr" rtl="1">
                        <a:lnSpc>
                          <a:spcPct val="115000"/>
                        </a:lnSpc>
                      </a:pPr>
                      <a:r>
                        <a:rPr lang="fa-IR" sz="1400" b="1" dirty="0">
                          <a:effectLst/>
                          <a:cs typeface="B Nazanin" panose="00000400000000000000" pitchFamily="2" charset="-78"/>
                        </a:rPr>
                        <a:t>هزینه­ای</a:t>
                      </a:r>
                      <a:endParaRPr lang="en-US" sz="1800" b="1" dirty="0">
                        <a:effectLst/>
                        <a:latin typeface="Calibri" panose="020F0502020204030204" pitchFamily="34" charset="0"/>
                        <a:cs typeface="B Nazanin" panose="00000400000000000000" pitchFamily="2" charset="-78"/>
                      </a:endParaRPr>
                    </a:p>
                  </a:txBody>
                  <a:tcPr marL="68580" marR="68580" marT="0" marB="0" anchor="ctr">
                    <a:solidFill>
                      <a:schemeClr val="accent1">
                        <a:lumMod val="60000"/>
                        <a:lumOff val="40000"/>
                      </a:schemeClr>
                    </a:solidFill>
                  </a:tcPr>
                </a:tc>
                <a:tc>
                  <a:txBody>
                    <a:bodyPr/>
                    <a:lstStyle/>
                    <a:p>
                      <a:pPr algn="ctr" rtl="1">
                        <a:lnSpc>
                          <a:spcPct val="115000"/>
                        </a:lnSpc>
                      </a:pPr>
                      <a:r>
                        <a:rPr lang="fa-IR" sz="1400" b="1" dirty="0">
                          <a:effectLst/>
                          <a:cs typeface="B Nazanin" panose="00000400000000000000" pitchFamily="2" charset="-78"/>
                        </a:rPr>
                        <a:t>تملک دارایی سرمایه­ای</a:t>
                      </a:r>
                      <a:endParaRPr lang="en-US" sz="1800" b="1" dirty="0">
                        <a:effectLst/>
                        <a:latin typeface="Calibri" panose="020F0502020204030204" pitchFamily="34" charset="0"/>
                        <a:cs typeface="B Nazanin" panose="00000400000000000000" pitchFamily="2" charset="-78"/>
                      </a:endParaRPr>
                    </a:p>
                  </a:txBody>
                  <a:tcPr marL="68580" marR="68580" marT="0" marB="0" anchor="ctr">
                    <a:solidFill>
                      <a:schemeClr val="accent1">
                        <a:lumMod val="60000"/>
                        <a:lumOff val="40000"/>
                      </a:schemeClr>
                    </a:solidFill>
                  </a:tcPr>
                </a:tc>
                <a:tc>
                  <a:txBody>
                    <a:bodyPr/>
                    <a:lstStyle/>
                    <a:p>
                      <a:pPr algn="ctr" rtl="1">
                        <a:lnSpc>
                          <a:spcPct val="115000"/>
                        </a:lnSpc>
                      </a:pPr>
                      <a:r>
                        <a:rPr lang="fa-IR" sz="1400" b="1" dirty="0">
                          <a:effectLst/>
                          <a:cs typeface="B Nazanin" panose="00000400000000000000" pitchFamily="2" charset="-78"/>
                        </a:rPr>
                        <a:t>تملک دارایی مالی</a:t>
                      </a:r>
                      <a:endParaRPr lang="en-US" sz="1800" b="1" dirty="0">
                        <a:effectLst/>
                        <a:latin typeface="Calibri" panose="020F0502020204030204" pitchFamily="34" charset="0"/>
                        <a:cs typeface="B Nazanin" panose="00000400000000000000" pitchFamily="2" charset="-78"/>
                      </a:endParaRPr>
                    </a:p>
                  </a:txBody>
                  <a:tcPr marL="68580" marR="68580" marT="0" marB="0" anchor="ctr">
                    <a:solidFill>
                      <a:schemeClr val="accent1">
                        <a:lumMod val="60000"/>
                        <a:lumOff val="40000"/>
                      </a:schemeClr>
                    </a:solidFill>
                  </a:tcPr>
                </a:tc>
                <a:extLst>
                  <a:ext uri="{0D108BD9-81ED-4DB2-BD59-A6C34878D82A}">
                    <a16:rowId xmlns:a16="http://schemas.microsoft.com/office/drawing/2014/main" val="568234902"/>
                  </a:ext>
                </a:extLst>
              </a:tr>
              <a:tr h="384388">
                <a:tc>
                  <a:txBody>
                    <a:bodyPr/>
                    <a:lstStyle/>
                    <a:p>
                      <a:pPr algn="ctr" rtl="1">
                        <a:lnSpc>
                          <a:spcPct val="115000"/>
                        </a:lnSpc>
                        <a:spcAft>
                          <a:spcPts val="800"/>
                        </a:spcAft>
                      </a:pPr>
                      <a:r>
                        <a:rPr lang="fa-IR" sz="1400" b="1">
                          <a:effectLst/>
                          <a:cs typeface="B Nazanin" panose="00000400000000000000" pitchFamily="2" charset="-78"/>
                        </a:rPr>
                        <a:t> </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800"/>
                        </a:spcAft>
                      </a:pPr>
                      <a:r>
                        <a:rPr lang="fa-IR" sz="1400" b="1">
                          <a:effectLst/>
                          <a:cs typeface="B Nazanin" panose="00000400000000000000" pitchFamily="2" charset="-78"/>
                        </a:rPr>
                        <a:t> </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pPr>
                      <a:r>
                        <a:rPr lang="fa-IR" sz="1400" b="1">
                          <a:effectLst/>
                          <a:cs typeface="B Nazanin" panose="00000400000000000000" pitchFamily="2" charset="-78"/>
                        </a:rPr>
                        <a:t>*</a:t>
                      </a:r>
                      <a:endParaRPr lang="en-US" sz="1800" b="1">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400" b="1">
                          <a:effectLst/>
                          <a:cs typeface="B Nazanin" panose="00000400000000000000" pitchFamily="2" charset="-78"/>
                        </a:rPr>
                        <a:t> </a:t>
                      </a:r>
                      <a:endParaRPr lang="en-US" sz="1800" b="1">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400" b="1">
                          <a:effectLst/>
                          <a:cs typeface="B Nazanin" panose="00000400000000000000" pitchFamily="2" charset="-78"/>
                        </a:rPr>
                        <a:t> </a:t>
                      </a:r>
                      <a:endParaRPr lang="en-US" sz="1800" b="1">
                        <a:effectLst/>
                        <a:latin typeface="Calibri" panose="020F0502020204030204" pitchFamily="34" charset="0"/>
                        <a:cs typeface="B Nazanin" panose="00000400000000000000" pitchFamily="2" charset="-78"/>
                      </a:endParaRPr>
                    </a:p>
                  </a:txBody>
                  <a:tcPr marL="68580" marR="68580" marT="0" marB="0" anchor="ctr"/>
                </a:tc>
                <a:extLst>
                  <a:ext uri="{0D108BD9-81ED-4DB2-BD59-A6C34878D82A}">
                    <a16:rowId xmlns:a16="http://schemas.microsoft.com/office/drawing/2014/main" val="2402352475"/>
                  </a:ext>
                </a:extLst>
              </a:tr>
              <a:tr h="384388">
                <a:tc>
                  <a:txBody>
                    <a:bodyPr/>
                    <a:lstStyle/>
                    <a:p>
                      <a:pPr algn="ctr" rtl="1">
                        <a:lnSpc>
                          <a:spcPct val="115000"/>
                        </a:lnSpc>
                        <a:spcAft>
                          <a:spcPts val="800"/>
                        </a:spcAft>
                      </a:pPr>
                      <a:r>
                        <a:rPr lang="fa-IR" sz="1400" b="1">
                          <a:effectLst/>
                          <a:cs typeface="B Nazanin" panose="00000400000000000000" pitchFamily="2" charset="-78"/>
                        </a:rPr>
                        <a:t> </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800"/>
                        </a:spcAft>
                      </a:pPr>
                      <a:r>
                        <a:rPr lang="fa-IR" sz="1400" b="1">
                          <a:effectLst/>
                          <a:cs typeface="B Nazanin" panose="00000400000000000000" pitchFamily="2" charset="-78"/>
                        </a:rPr>
                        <a:t> </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pPr>
                      <a:r>
                        <a:rPr lang="fa-IR" sz="1400" b="1">
                          <a:effectLst/>
                          <a:cs typeface="B Nazanin" panose="00000400000000000000" pitchFamily="2" charset="-78"/>
                        </a:rPr>
                        <a:t> </a:t>
                      </a:r>
                      <a:endParaRPr lang="en-US" sz="1800" b="1">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400" b="1">
                          <a:effectLst/>
                          <a:cs typeface="B Nazanin" panose="00000400000000000000" pitchFamily="2" charset="-78"/>
                        </a:rPr>
                        <a:t>*</a:t>
                      </a:r>
                      <a:endParaRPr lang="en-US" sz="1800" b="1">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400" b="1">
                          <a:effectLst/>
                          <a:cs typeface="B Nazanin" panose="00000400000000000000" pitchFamily="2" charset="-78"/>
                        </a:rPr>
                        <a:t> </a:t>
                      </a:r>
                      <a:endParaRPr lang="en-US" sz="1800" b="1">
                        <a:effectLst/>
                        <a:latin typeface="Calibri" panose="020F0502020204030204" pitchFamily="34" charset="0"/>
                        <a:cs typeface="B Nazanin" panose="00000400000000000000" pitchFamily="2" charset="-78"/>
                      </a:endParaRPr>
                    </a:p>
                  </a:txBody>
                  <a:tcPr marL="68580" marR="68580" marT="0" marB="0" anchor="ctr"/>
                </a:tc>
                <a:extLst>
                  <a:ext uri="{0D108BD9-81ED-4DB2-BD59-A6C34878D82A}">
                    <a16:rowId xmlns:a16="http://schemas.microsoft.com/office/drawing/2014/main" val="904915654"/>
                  </a:ext>
                </a:extLst>
              </a:tr>
              <a:tr h="384388">
                <a:tc>
                  <a:txBody>
                    <a:bodyPr/>
                    <a:lstStyle/>
                    <a:p>
                      <a:pPr algn="ctr" rtl="1">
                        <a:lnSpc>
                          <a:spcPct val="115000"/>
                        </a:lnSpc>
                        <a:spcAft>
                          <a:spcPts val="800"/>
                        </a:spcAft>
                      </a:pPr>
                      <a:r>
                        <a:rPr lang="fa-IR" sz="1400" b="1">
                          <a:effectLst/>
                          <a:cs typeface="B Nazanin" panose="00000400000000000000" pitchFamily="2" charset="-78"/>
                        </a:rPr>
                        <a:t> </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800"/>
                        </a:spcAft>
                      </a:pPr>
                      <a:r>
                        <a:rPr lang="fa-IR" sz="1400" b="1">
                          <a:effectLst/>
                          <a:cs typeface="B Nazanin" panose="00000400000000000000" pitchFamily="2" charset="-78"/>
                        </a:rPr>
                        <a:t> </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pPr>
                      <a:r>
                        <a:rPr lang="fa-IR" sz="1400" b="1">
                          <a:effectLst/>
                          <a:cs typeface="B Nazanin" panose="00000400000000000000" pitchFamily="2" charset="-78"/>
                        </a:rPr>
                        <a:t> </a:t>
                      </a:r>
                      <a:endParaRPr lang="en-US" sz="1800" b="1">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400" b="1">
                          <a:effectLst/>
                          <a:cs typeface="B Nazanin" panose="00000400000000000000" pitchFamily="2" charset="-78"/>
                        </a:rPr>
                        <a:t> </a:t>
                      </a:r>
                      <a:endParaRPr lang="en-US" sz="1800" b="1">
                        <a:effectLst/>
                        <a:latin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15000"/>
                        </a:lnSpc>
                      </a:pPr>
                      <a:r>
                        <a:rPr lang="fa-IR" sz="1400" b="1" dirty="0">
                          <a:effectLst/>
                          <a:cs typeface="B Nazanin" panose="00000400000000000000" pitchFamily="2" charset="-78"/>
                        </a:rPr>
                        <a:t>*</a:t>
                      </a:r>
                      <a:endParaRPr lang="en-US" sz="1800" b="1" dirty="0">
                        <a:effectLst/>
                        <a:latin typeface="Calibri" panose="020F0502020204030204" pitchFamily="34" charset="0"/>
                        <a:cs typeface="B Nazanin" panose="00000400000000000000" pitchFamily="2" charset="-78"/>
                      </a:endParaRPr>
                    </a:p>
                  </a:txBody>
                  <a:tcPr marL="68580" marR="68580" marT="0" marB="0" anchor="ctr"/>
                </a:tc>
                <a:extLst>
                  <a:ext uri="{0D108BD9-81ED-4DB2-BD59-A6C34878D82A}">
                    <a16:rowId xmlns:a16="http://schemas.microsoft.com/office/drawing/2014/main" val="3099102845"/>
                  </a:ext>
                </a:extLst>
              </a:tr>
            </a:tbl>
          </a:graphicData>
        </a:graphic>
      </p:graphicFrame>
      <p:sp>
        <p:nvSpPr>
          <p:cNvPr id="5" name="TextBox 4">
            <a:extLst>
              <a:ext uri="{FF2B5EF4-FFF2-40B4-BE49-F238E27FC236}">
                <a16:creationId xmlns:a16="http://schemas.microsoft.com/office/drawing/2014/main" id="{C48A3385-B500-4ADF-8F3E-B719F0E450D8}"/>
              </a:ext>
            </a:extLst>
          </p:cNvPr>
          <p:cNvSpPr txBox="1"/>
          <p:nvPr/>
        </p:nvSpPr>
        <p:spPr>
          <a:xfrm>
            <a:off x="2209800" y="2362200"/>
            <a:ext cx="5181600" cy="338554"/>
          </a:xfrm>
          <a:prstGeom prst="rect">
            <a:avLst/>
          </a:prstGeom>
          <a:noFill/>
        </p:spPr>
        <p:txBody>
          <a:bodyPr wrap="square" rtlCol="0">
            <a:spAutoFit/>
          </a:bodyPr>
          <a:lstStyle/>
          <a:p>
            <a:r>
              <a:rPr lang="fa-IR" sz="1600" b="1" dirty="0">
                <a:cs typeface="B Nazanin" panose="00000400000000000000" pitchFamily="2" charset="-78"/>
              </a:rPr>
              <a:t>نوع اعتبار طرح­ها و خدمات مصوب شهرداری</a:t>
            </a:r>
            <a:endParaRPr lang="en-US" sz="1600" dirty="0">
              <a:cs typeface="B Nazanin" panose="00000400000000000000" pitchFamily="2" charset="-78"/>
            </a:endParaRPr>
          </a:p>
        </p:txBody>
      </p:sp>
      <p:sp>
        <p:nvSpPr>
          <p:cNvPr id="6" name="Slide Number Placeholder 5">
            <a:extLst>
              <a:ext uri="{FF2B5EF4-FFF2-40B4-BE49-F238E27FC236}">
                <a16:creationId xmlns:a16="http://schemas.microsoft.com/office/drawing/2014/main" id="{1E84293E-CE27-4BE7-A412-6E3C59481583}"/>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73</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358842454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485633-C564-4872-8C35-4DC5DF5C6352}"/>
              </a:ext>
            </a:extLst>
          </p:cNvPr>
          <p:cNvSpPr>
            <a:spLocks noGrp="1"/>
          </p:cNvSpPr>
          <p:nvPr>
            <p:ph idx="1"/>
          </p:nvPr>
        </p:nvSpPr>
        <p:spPr>
          <a:xfrm>
            <a:off x="685800" y="381000"/>
            <a:ext cx="6347714" cy="5791200"/>
          </a:xfrm>
        </p:spPr>
        <p:txBody>
          <a:bodyPr>
            <a:noAutofit/>
          </a:bodyPr>
          <a:lstStyle/>
          <a:p>
            <a:pPr marL="0" indent="0" algn="just" rtl="1">
              <a:lnSpc>
                <a:spcPct val="150000"/>
              </a:lnSpc>
              <a:buNone/>
            </a:pPr>
            <a:r>
              <a:rPr lang="fa-IR" b="1" dirty="0">
                <a:solidFill>
                  <a:schemeClr val="tx1"/>
                </a:solidFill>
                <a:cs typeface="B Nazanin" panose="00000400000000000000" pitchFamily="2" charset="-78"/>
              </a:rPr>
              <a:t>ه­ ) پروژه</a:t>
            </a:r>
            <a:endParaRPr lang="en-US"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مجموعه­ای از عملیات همگن است که بر اساس مطالعات توجیهی فنی، اقتصادی و اجتماعی طی مدت معین و با اعتبار مشخص برای تحقق بخشیدن به اهداف مشخص طراحی و اجرا می­شود.</a:t>
            </a:r>
            <a:endParaRPr lang="en-US"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و) فعالیت</a:t>
            </a:r>
            <a:endParaRPr lang="en-US" b="1" dirty="0">
              <a:solidFill>
                <a:schemeClr val="tx1"/>
              </a:solidFill>
              <a:cs typeface="B Nazanin" panose="00000400000000000000" pitchFamily="2" charset="-78"/>
            </a:endParaRPr>
          </a:p>
          <a:p>
            <a:pPr marL="0" indent="0" algn="just" rtl="1">
              <a:lnSpc>
                <a:spcPct val="150000"/>
              </a:lnSpc>
              <a:buNone/>
            </a:pPr>
            <a:r>
              <a:rPr lang="fa-IR" b="1" dirty="0">
                <a:solidFill>
                  <a:schemeClr val="tx1"/>
                </a:solidFill>
                <a:cs typeface="B Nazanin" panose="00000400000000000000" pitchFamily="2" charset="-78"/>
              </a:rPr>
              <a:t>سلسله عملیات مشخص همگن و مستمر ذیل هر یک از خدمات که برای تحقق بخشیدن به برنامه­های سالانه در طی یک سال توسط مناطق و واحدهای اجرایی شهرداری اجرا می­شوند.</a:t>
            </a:r>
            <a:endParaRPr lang="en-US" b="1" dirty="0">
              <a:solidFill>
                <a:schemeClr val="tx1"/>
              </a:solidFill>
              <a:cs typeface="B Nazanin" panose="00000400000000000000" pitchFamily="2" charset="-78"/>
            </a:endParaRP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1: کد پروژه/ فعالیت به صورت یک عدد سه رقمی که به ترتیب بعد از کد طرح (مربوط به اعتبارات تملک دارایی­های سرمایه­ای)/ کد خدمت (مربوط به اعتبارات هزینه­ای) در کدگذاری مصارف شهرداری درج خواهد شد.</a:t>
            </a:r>
            <a:endParaRPr lang="en-US" b="1" dirty="0">
              <a:solidFill>
                <a:schemeClr val="tx1"/>
              </a:solidFill>
              <a:cs typeface="B Nazanin" panose="00000400000000000000" pitchFamily="2" charset="-78"/>
            </a:endParaRPr>
          </a:p>
          <a:p>
            <a:pPr marL="0" indent="0" algn="just" rtl="1">
              <a:lnSpc>
                <a:spcPct val="150000"/>
              </a:lnSpc>
              <a:buNone/>
            </a:pPr>
            <a:endParaRPr lang="en-US" b="1" dirty="0">
              <a:solidFill>
                <a:schemeClr val="tx1"/>
              </a:solidFill>
              <a:cs typeface="B Nazanin" panose="00000400000000000000" pitchFamily="2" charset="-78"/>
            </a:endParaRPr>
          </a:p>
          <a:p>
            <a:pPr marL="0" indent="0" algn="just">
              <a:lnSpc>
                <a:spcPct val="150000"/>
              </a:lnSpc>
              <a:buNone/>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77E183CD-3C86-4EE8-A212-70D9D4BEAAB9}"/>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74</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3176631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E3D09-469C-4E4C-A700-6F0F61C3C1DE}"/>
              </a:ext>
            </a:extLst>
          </p:cNvPr>
          <p:cNvSpPr>
            <a:spLocks noGrp="1"/>
          </p:cNvSpPr>
          <p:nvPr>
            <p:ph type="title"/>
          </p:nvPr>
        </p:nvSpPr>
        <p:spPr>
          <a:xfrm>
            <a:off x="457200" y="304800"/>
            <a:ext cx="6347713" cy="685800"/>
          </a:xfrm>
        </p:spPr>
        <p:txBody>
          <a:bodyPr>
            <a:normAutofit fontScale="90000"/>
          </a:bodyPr>
          <a:lstStyle/>
          <a:p>
            <a:pPr algn="r" rtl="1"/>
            <a:r>
              <a:rPr lang="ar-SA"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کدگذاری مصارف بودجه</a:t>
            </a:r>
            <a:br>
              <a:rPr lang="en-US" dirty="0"/>
            </a:br>
            <a:endParaRPr lang="en-US" dirty="0"/>
          </a:p>
        </p:txBody>
      </p:sp>
      <p:sp>
        <p:nvSpPr>
          <p:cNvPr id="3" name="Content Placeholder 2">
            <a:extLst>
              <a:ext uri="{FF2B5EF4-FFF2-40B4-BE49-F238E27FC236}">
                <a16:creationId xmlns:a16="http://schemas.microsoft.com/office/drawing/2014/main" id="{A35766CF-CCCA-4089-8AEB-845597A8A751}"/>
              </a:ext>
            </a:extLst>
          </p:cNvPr>
          <p:cNvSpPr>
            <a:spLocks noGrp="1"/>
          </p:cNvSpPr>
          <p:nvPr>
            <p:ph idx="1"/>
          </p:nvPr>
        </p:nvSpPr>
        <p:spPr>
          <a:xfrm>
            <a:off x="685800" y="1066801"/>
            <a:ext cx="6347714" cy="1143000"/>
          </a:xfrm>
        </p:spPr>
        <p:txBody>
          <a:bodyPr/>
          <a:lstStyle/>
          <a:p>
            <a:pPr marL="0" indent="0" algn="just" rtl="1">
              <a:lnSpc>
                <a:spcPct val="150000"/>
              </a:lnSpc>
              <a:buNone/>
            </a:pPr>
            <a:r>
              <a:rPr lang="fa-IR" b="1" dirty="0">
                <a:solidFill>
                  <a:schemeClr val="tx1"/>
                </a:solidFill>
                <a:cs typeface="B Nazanin" panose="00000400000000000000" pitchFamily="2" charset="-78"/>
              </a:rPr>
              <a:t>طبقه­بندی عملیاتی که در قالب مدل </a:t>
            </a:r>
            <a:r>
              <a:rPr lang="en-US" b="1" dirty="0">
                <a:solidFill>
                  <a:schemeClr val="tx1"/>
                </a:solidFill>
                <a:cs typeface="B Nazanin" panose="00000400000000000000" pitchFamily="2" charset="-78"/>
              </a:rPr>
              <a:t>GFS</a:t>
            </a:r>
            <a:r>
              <a:rPr lang="fa-IR" b="1" dirty="0">
                <a:solidFill>
                  <a:schemeClr val="tx1"/>
                </a:solidFill>
                <a:cs typeface="B Nazanin" panose="00000400000000000000" pitchFamily="2" charset="-78"/>
              </a:rPr>
              <a:t> می­باشد، به عنوان کد مصرف مشخص می­شود. فرمت کد مصرف به شرح جدول زیر می­باشد:</a:t>
            </a:r>
            <a:endParaRPr lang="en-US" b="1" dirty="0">
              <a:solidFill>
                <a:schemeClr val="tx1"/>
              </a:solidFill>
              <a:cs typeface="B Nazanin" panose="00000400000000000000" pitchFamily="2" charset="-78"/>
            </a:endParaRPr>
          </a:p>
          <a:p>
            <a:pPr marL="0" indent="0" algn="just" rtl="1">
              <a:lnSpc>
                <a:spcPct val="150000"/>
              </a:lnSpc>
              <a:buNone/>
            </a:pPr>
            <a:endParaRPr lang="en-US" b="1" dirty="0">
              <a:solidFill>
                <a:schemeClr val="tx1"/>
              </a:solidFill>
              <a:cs typeface="B Nazanin" panose="00000400000000000000" pitchFamily="2" charset="-78"/>
            </a:endParaRPr>
          </a:p>
        </p:txBody>
      </p:sp>
      <p:graphicFrame>
        <p:nvGraphicFramePr>
          <p:cNvPr id="4" name="Table 3">
            <a:extLst>
              <a:ext uri="{FF2B5EF4-FFF2-40B4-BE49-F238E27FC236}">
                <a16:creationId xmlns:a16="http://schemas.microsoft.com/office/drawing/2014/main" id="{952C7535-EF39-41F0-9AC6-87B7E80A804B}"/>
              </a:ext>
            </a:extLst>
          </p:cNvPr>
          <p:cNvGraphicFramePr>
            <a:graphicFrameLocks noGrp="1"/>
          </p:cNvGraphicFramePr>
          <p:nvPr>
            <p:extLst>
              <p:ext uri="{D42A27DB-BD31-4B8C-83A1-F6EECF244321}">
                <p14:modId xmlns:p14="http://schemas.microsoft.com/office/powerpoint/2010/main" val="4239451850"/>
              </p:ext>
            </p:extLst>
          </p:nvPr>
        </p:nvGraphicFramePr>
        <p:xfrm>
          <a:off x="314848" y="2514600"/>
          <a:ext cx="7089618" cy="1011936"/>
        </p:xfrm>
        <a:graphic>
          <a:graphicData uri="http://schemas.openxmlformats.org/drawingml/2006/table">
            <a:tbl>
              <a:tblPr rtl="1" firstRow="1" firstCol="1" bandRow="1">
                <a:tableStyleId>{5940675A-B579-460E-94D1-54222C63F5DA}</a:tableStyleId>
              </a:tblPr>
              <a:tblGrid>
                <a:gridCol w="885567">
                  <a:extLst>
                    <a:ext uri="{9D8B030D-6E8A-4147-A177-3AD203B41FA5}">
                      <a16:colId xmlns:a16="http://schemas.microsoft.com/office/drawing/2014/main" val="2234049798"/>
                    </a:ext>
                  </a:extLst>
                </a:gridCol>
                <a:gridCol w="886293">
                  <a:extLst>
                    <a:ext uri="{9D8B030D-6E8A-4147-A177-3AD203B41FA5}">
                      <a16:colId xmlns:a16="http://schemas.microsoft.com/office/drawing/2014/main" val="4129538773"/>
                    </a:ext>
                  </a:extLst>
                </a:gridCol>
                <a:gridCol w="1140010">
                  <a:extLst>
                    <a:ext uri="{9D8B030D-6E8A-4147-A177-3AD203B41FA5}">
                      <a16:colId xmlns:a16="http://schemas.microsoft.com/office/drawing/2014/main" val="3187977334"/>
                    </a:ext>
                  </a:extLst>
                </a:gridCol>
                <a:gridCol w="1000540">
                  <a:extLst>
                    <a:ext uri="{9D8B030D-6E8A-4147-A177-3AD203B41FA5}">
                      <a16:colId xmlns:a16="http://schemas.microsoft.com/office/drawing/2014/main" val="756676447"/>
                    </a:ext>
                  </a:extLst>
                </a:gridCol>
                <a:gridCol w="685800">
                  <a:extLst>
                    <a:ext uri="{9D8B030D-6E8A-4147-A177-3AD203B41FA5}">
                      <a16:colId xmlns:a16="http://schemas.microsoft.com/office/drawing/2014/main" val="2288055409"/>
                    </a:ext>
                  </a:extLst>
                </a:gridCol>
                <a:gridCol w="718822">
                  <a:extLst>
                    <a:ext uri="{9D8B030D-6E8A-4147-A177-3AD203B41FA5}">
                      <a16:colId xmlns:a16="http://schemas.microsoft.com/office/drawing/2014/main" val="1496611351"/>
                    </a:ext>
                  </a:extLst>
                </a:gridCol>
                <a:gridCol w="886293">
                  <a:extLst>
                    <a:ext uri="{9D8B030D-6E8A-4147-A177-3AD203B41FA5}">
                      <a16:colId xmlns:a16="http://schemas.microsoft.com/office/drawing/2014/main" val="3232970511"/>
                    </a:ext>
                  </a:extLst>
                </a:gridCol>
                <a:gridCol w="886293">
                  <a:extLst>
                    <a:ext uri="{9D8B030D-6E8A-4147-A177-3AD203B41FA5}">
                      <a16:colId xmlns:a16="http://schemas.microsoft.com/office/drawing/2014/main" val="1106635274"/>
                    </a:ext>
                  </a:extLst>
                </a:gridCol>
              </a:tblGrid>
              <a:tr h="381000">
                <a:tc>
                  <a:txBody>
                    <a:bodyPr/>
                    <a:lstStyle/>
                    <a:p>
                      <a:pPr algn="ctr" rtl="1">
                        <a:lnSpc>
                          <a:spcPct val="115000"/>
                        </a:lnSpc>
                        <a:spcAft>
                          <a:spcPts val="0"/>
                        </a:spcAft>
                      </a:pPr>
                      <a:r>
                        <a:rPr lang="fa-IR" sz="1800" b="1" dirty="0">
                          <a:effectLst/>
                          <a:cs typeface="B Nazanin" panose="00000400000000000000" pitchFamily="2" charset="-78"/>
                        </a:rPr>
                        <a:t>موضوع</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800" b="1" dirty="0">
                          <a:effectLst/>
                          <a:cs typeface="B Nazanin" panose="00000400000000000000" pitchFamily="2" charset="-78"/>
                        </a:rPr>
                        <a:t>شعبه</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800" b="1" dirty="0">
                          <a:effectLst/>
                          <a:cs typeface="B Nazanin" panose="00000400000000000000" pitchFamily="2" charset="-78"/>
                        </a:rPr>
                        <a:t>نوع مصرف</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800" b="1" dirty="0">
                          <a:effectLst/>
                          <a:cs typeface="B Nazanin" panose="00000400000000000000" pitchFamily="2" charset="-78"/>
                        </a:rPr>
                        <a:t>نوع اعتبار</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800" b="1" dirty="0">
                          <a:effectLst/>
                          <a:cs typeface="B Nazanin" panose="00000400000000000000" pitchFamily="2" charset="-78"/>
                        </a:rPr>
                        <a:t>پروژه</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800" b="1" dirty="0">
                          <a:effectLst/>
                          <a:cs typeface="B Nazanin" panose="00000400000000000000" pitchFamily="2" charset="-78"/>
                        </a:rPr>
                        <a:t>طرح</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800" b="1" dirty="0">
                          <a:effectLst/>
                          <a:cs typeface="B Nazanin" panose="00000400000000000000" pitchFamily="2" charset="-78"/>
                        </a:rPr>
                        <a:t>برنامه</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800" b="1" dirty="0">
                          <a:effectLst/>
                          <a:cs typeface="B Nazanin" panose="00000400000000000000" pitchFamily="2" charset="-78"/>
                        </a:rPr>
                        <a:t>مأموریت</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extLst>
                  <a:ext uri="{0D108BD9-81ED-4DB2-BD59-A6C34878D82A}">
                    <a16:rowId xmlns:a16="http://schemas.microsoft.com/office/drawing/2014/main" val="1812352786"/>
                  </a:ext>
                </a:extLst>
              </a:tr>
              <a:tr h="450009">
                <a:tc>
                  <a:txBody>
                    <a:bodyPr/>
                    <a:lstStyle/>
                    <a:p>
                      <a:pPr algn="ctr" rtl="1">
                        <a:lnSpc>
                          <a:spcPct val="115000"/>
                        </a:lnSpc>
                        <a:spcAft>
                          <a:spcPts val="0"/>
                        </a:spcAft>
                      </a:pPr>
                      <a:r>
                        <a:rPr lang="fa-IR" sz="1800" b="1">
                          <a:effectLst/>
                          <a:cs typeface="B Nazanin" panose="00000400000000000000" pitchFamily="2" charset="-78"/>
                        </a:rPr>
                        <a:t>تعداد رقم</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800" b="1">
                          <a:effectLst/>
                          <a:cs typeface="B Nazanin" panose="00000400000000000000" pitchFamily="2" charset="-78"/>
                        </a:rPr>
                        <a:t>3</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800" b="1">
                          <a:effectLst/>
                          <a:cs typeface="B Nazanin" panose="00000400000000000000" pitchFamily="2" charset="-78"/>
                        </a:rPr>
                        <a:t>1</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800" b="1" dirty="0">
                          <a:effectLst/>
                          <a:cs typeface="B Nazanin" panose="00000400000000000000" pitchFamily="2" charset="-78"/>
                        </a:rPr>
                        <a:t>1</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800" b="1" dirty="0">
                          <a:effectLst/>
                          <a:cs typeface="B Nazanin" panose="00000400000000000000" pitchFamily="2" charset="-78"/>
                        </a:rPr>
                        <a:t>2</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800" b="1" dirty="0">
                          <a:effectLst/>
                          <a:cs typeface="B Nazanin" panose="00000400000000000000" pitchFamily="2" charset="-78"/>
                        </a:rPr>
                        <a:t>2</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800" b="1" dirty="0">
                          <a:effectLst/>
                          <a:cs typeface="B Nazanin" panose="00000400000000000000" pitchFamily="2" charset="-78"/>
                        </a:rPr>
                        <a:t>2</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800" b="1" dirty="0">
                          <a:effectLst/>
                          <a:cs typeface="B Nazanin" panose="00000400000000000000" pitchFamily="2" charset="-78"/>
                        </a:rPr>
                        <a:t>1</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val="1380333230"/>
                  </a:ext>
                </a:extLst>
              </a:tr>
            </a:tbl>
          </a:graphicData>
        </a:graphic>
      </p:graphicFrame>
      <p:sp>
        <p:nvSpPr>
          <p:cNvPr id="5" name="Slide Number Placeholder 5">
            <a:extLst>
              <a:ext uri="{FF2B5EF4-FFF2-40B4-BE49-F238E27FC236}">
                <a16:creationId xmlns:a16="http://schemas.microsoft.com/office/drawing/2014/main" id="{7FB988DD-6AA1-42FA-A12A-A633D095281E}"/>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75</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06507385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A65AF6-1C8B-4B13-9D8F-6ABE4F6282FC}"/>
              </a:ext>
            </a:extLst>
          </p:cNvPr>
          <p:cNvSpPr>
            <a:spLocks noGrp="1"/>
          </p:cNvSpPr>
          <p:nvPr>
            <p:ph idx="1"/>
          </p:nvPr>
        </p:nvSpPr>
        <p:spPr>
          <a:xfrm>
            <a:off x="304800" y="228600"/>
            <a:ext cx="6347714" cy="3880773"/>
          </a:xfrm>
        </p:spPr>
        <p:txBody>
          <a:bodyPr/>
          <a:lstStyle/>
          <a:p>
            <a:pPr marL="0" indent="0" algn="r" rtl="1">
              <a:lnSpc>
                <a:spcPct val="150000"/>
              </a:lnSpc>
              <a:buNone/>
            </a:pPr>
            <a:r>
              <a:rPr lang="fa-IR" b="1" dirty="0">
                <a:solidFill>
                  <a:schemeClr val="tx1"/>
                </a:solidFill>
                <a:cs typeface="B Nazanin" panose="00000400000000000000" pitchFamily="2" charset="-78"/>
              </a:rPr>
              <a:t>کدهای نوع اعتبار، نوع مصرف و شعب شهرداری به شرح جداول زیر می­باشد.</a:t>
            </a:r>
            <a:endParaRPr lang="en-US" b="1" dirty="0">
              <a:solidFill>
                <a:schemeClr val="tx1"/>
              </a:solidFill>
              <a:cs typeface="B Nazanin" panose="00000400000000000000" pitchFamily="2" charset="-78"/>
            </a:endParaRPr>
          </a:p>
          <a:p>
            <a:pPr marL="0" indent="0" algn="r" rtl="1">
              <a:lnSpc>
                <a:spcPct val="150000"/>
              </a:lnSpc>
              <a:buNone/>
            </a:pPr>
            <a:endParaRPr lang="en-US" b="1" dirty="0">
              <a:cs typeface="B Nazanin" panose="00000400000000000000" pitchFamily="2" charset="-78"/>
            </a:endParaRPr>
          </a:p>
        </p:txBody>
      </p:sp>
      <p:graphicFrame>
        <p:nvGraphicFramePr>
          <p:cNvPr id="4" name="Table 3">
            <a:extLst>
              <a:ext uri="{FF2B5EF4-FFF2-40B4-BE49-F238E27FC236}">
                <a16:creationId xmlns:a16="http://schemas.microsoft.com/office/drawing/2014/main" id="{A2853230-105A-461F-973E-A804D28DC326}"/>
              </a:ext>
            </a:extLst>
          </p:cNvPr>
          <p:cNvGraphicFramePr>
            <a:graphicFrameLocks noGrp="1"/>
          </p:cNvGraphicFramePr>
          <p:nvPr>
            <p:extLst>
              <p:ext uri="{D42A27DB-BD31-4B8C-83A1-F6EECF244321}">
                <p14:modId xmlns:p14="http://schemas.microsoft.com/office/powerpoint/2010/main" val="2645592387"/>
              </p:ext>
            </p:extLst>
          </p:nvPr>
        </p:nvGraphicFramePr>
        <p:xfrm>
          <a:off x="1906554" y="1447800"/>
          <a:ext cx="3962400" cy="1524000"/>
        </p:xfrm>
        <a:graphic>
          <a:graphicData uri="http://schemas.openxmlformats.org/drawingml/2006/table">
            <a:tbl>
              <a:tblPr rtl="1" firstRow="1" firstCol="1" bandRow="1">
                <a:tableStyleId>{5940675A-B579-460E-94D1-54222C63F5DA}</a:tableStyleId>
              </a:tblPr>
              <a:tblGrid>
                <a:gridCol w="1013899">
                  <a:extLst>
                    <a:ext uri="{9D8B030D-6E8A-4147-A177-3AD203B41FA5}">
                      <a16:colId xmlns:a16="http://schemas.microsoft.com/office/drawing/2014/main" val="1104467146"/>
                    </a:ext>
                  </a:extLst>
                </a:gridCol>
                <a:gridCol w="2948501">
                  <a:extLst>
                    <a:ext uri="{9D8B030D-6E8A-4147-A177-3AD203B41FA5}">
                      <a16:colId xmlns:a16="http://schemas.microsoft.com/office/drawing/2014/main" val="1935672540"/>
                    </a:ext>
                  </a:extLst>
                </a:gridCol>
              </a:tblGrid>
              <a:tr h="508000">
                <a:tc>
                  <a:txBody>
                    <a:bodyPr/>
                    <a:lstStyle/>
                    <a:p>
                      <a:pPr algn="ctr" rtl="1">
                        <a:lnSpc>
                          <a:spcPct val="115000"/>
                        </a:lnSpc>
                        <a:spcAft>
                          <a:spcPts val="0"/>
                        </a:spcAft>
                      </a:pPr>
                      <a:r>
                        <a:rPr lang="fa-IR" sz="1600" b="1" dirty="0">
                          <a:effectLst/>
                          <a:cs typeface="B Nazanin" panose="00000400000000000000" pitchFamily="2" charset="-78"/>
                        </a:rPr>
                        <a:t>کد اعتبار </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600" b="1" dirty="0">
                          <a:effectLst/>
                          <a:cs typeface="B Nazanin" panose="00000400000000000000" pitchFamily="2" charset="-78"/>
                        </a:rPr>
                        <a:t>عنوان اعتبار</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extLst>
                  <a:ext uri="{0D108BD9-81ED-4DB2-BD59-A6C34878D82A}">
                    <a16:rowId xmlns:a16="http://schemas.microsoft.com/office/drawing/2014/main" val="2621384975"/>
                  </a:ext>
                </a:extLst>
              </a:tr>
              <a:tr h="508000">
                <a:tc>
                  <a:txBody>
                    <a:bodyPr/>
                    <a:lstStyle/>
                    <a:p>
                      <a:pPr algn="ctr" rtl="1">
                        <a:lnSpc>
                          <a:spcPct val="115000"/>
                        </a:lnSpc>
                        <a:spcAft>
                          <a:spcPts val="0"/>
                        </a:spcAft>
                      </a:pPr>
                      <a:r>
                        <a:rPr lang="fa-IR" sz="1600" b="1">
                          <a:effectLst/>
                          <a:cs typeface="B Nazanin" panose="00000400000000000000" pitchFamily="2" charset="-78"/>
                        </a:rPr>
                        <a:t>2</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600" b="1" dirty="0">
                          <a:effectLst/>
                          <a:cs typeface="B Nazanin" panose="00000400000000000000" pitchFamily="2" charset="-78"/>
                        </a:rPr>
                        <a:t>تملک دارایی­های سرمایه­ای</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val="3124299113"/>
                  </a:ext>
                </a:extLst>
              </a:tr>
              <a:tr h="508000">
                <a:tc>
                  <a:txBody>
                    <a:bodyPr/>
                    <a:lstStyle/>
                    <a:p>
                      <a:pPr algn="ctr" rtl="1">
                        <a:lnSpc>
                          <a:spcPct val="115000"/>
                        </a:lnSpc>
                        <a:spcAft>
                          <a:spcPts val="0"/>
                        </a:spcAft>
                      </a:pPr>
                      <a:r>
                        <a:rPr lang="fa-IR" sz="1600" b="1">
                          <a:effectLst/>
                          <a:cs typeface="B Nazanin" panose="00000400000000000000" pitchFamily="2" charset="-78"/>
                        </a:rPr>
                        <a:t>3</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600" b="1" dirty="0">
                          <a:effectLst/>
                          <a:cs typeface="B Nazanin" panose="00000400000000000000" pitchFamily="2" charset="-78"/>
                        </a:rPr>
                        <a:t>تملک دارایی­های مالی</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val="3362571037"/>
                  </a:ext>
                </a:extLst>
              </a:tr>
            </a:tbl>
          </a:graphicData>
        </a:graphic>
      </p:graphicFrame>
      <p:graphicFrame>
        <p:nvGraphicFramePr>
          <p:cNvPr id="5" name="Table 4">
            <a:extLst>
              <a:ext uri="{FF2B5EF4-FFF2-40B4-BE49-F238E27FC236}">
                <a16:creationId xmlns:a16="http://schemas.microsoft.com/office/drawing/2014/main" id="{20CF2BF7-0D9A-4377-998C-4489466A73D0}"/>
              </a:ext>
            </a:extLst>
          </p:cNvPr>
          <p:cNvGraphicFramePr>
            <a:graphicFrameLocks noGrp="1"/>
          </p:cNvGraphicFramePr>
          <p:nvPr>
            <p:extLst>
              <p:ext uri="{D42A27DB-BD31-4B8C-83A1-F6EECF244321}">
                <p14:modId xmlns:p14="http://schemas.microsoft.com/office/powerpoint/2010/main" val="3131817689"/>
              </p:ext>
            </p:extLst>
          </p:nvPr>
        </p:nvGraphicFramePr>
        <p:xfrm>
          <a:off x="1906554" y="3581400"/>
          <a:ext cx="3962400" cy="1447800"/>
        </p:xfrm>
        <a:graphic>
          <a:graphicData uri="http://schemas.openxmlformats.org/drawingml/2006/table">
            <a:tbl>
              <a:tblPr rtl="1" firstRow="1" firstCol="1" bandRow="1">
                <a:tableStyleId>{5940675A-B579-460E-94D1-54222C63F5DA}</a:tableStyleId>
              </a:tblPr>
              <a:tblGrid>
                <a:gridCol w="1183301">
                  <a:extLst>
                    <a:ext uri="{9D8B030D-6E8A-4147-A177-3AD203B41FA5}">
                      <a16:colId xmlns:a16="http://schemas.microsoft.com/office/drawing/2014/main" val="2081044727"/>
                    </a:ext>
                  </a:extLst>
                </a:gridCol>
                <a:gridCol w="2779099">
                  <a:extLst>
                    <a:ext uri="{9D8B030D-6E8A-4147-A177-3AD203B41FA5}">
                      <a16:colId xmlns:a16="http://schemas.microsoft.com/office/drawing/2014/main" val="1454152607"/>
                    </a:ext>
                  </a:extLst>
                </a:gridCol>
              </a:tblGrid>
              <a:tr h="482600">
                <a:tc>
                  <a:txBody>
                    <a:bodyPr/>
                    <a:lstStyle/>
                    <a:p>
                      <a:pPr algn="ctr" rtl="1">
                        <a:lnSpc>
                          <a:spcPct val="115000"/>
                        </a:lnSpc>
                        <a:spcAft>
                          <a:spcPts val="0"/>
                        </a:spcAft>
                      </a:pPr>
                      <a:r>
                        <a:rPr lang="fa-IR" sz="1600" b="1" dirty="0">
                          <a:effectLst/>
                          <a:cs typeface="B Nazanin" panose="00000400000000000000" pitchFamily="2" charset="-78"/>
                        </a:rPr>
                        <a:t>کد مصرف </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tc>
                  <a:txBody>
                    <a:bodyPr/>
                    <a:lstStyle/>
                    <a:p>
                      <a:pPr algn="ctr" rtl="1">
                        <a:lnSpc>
                          <a:spcPct val="115000"/>
                        </a:lnSpc>
                        <a:spcAft>
                          <a:spcPts val="0"/>
                        </a:spcAft>
                      </a:pPr>
                      <a:r>
                        <a:rPr lang="fa-IR" sz="1600" b="1" dirty="0">
                          <a:effectLst/>
                          <a:cs typeface="B Nazanin" panose="00000400000000000000" pitchFamily="2" charset="-78"/>
                        </a:rPr>
                        <a:t>عنوان نوع مصرف</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1">
                        <a:lumMod val="60000"/>
                        <a:lumOff val="40000"/>
                      </a:schemeClr>
                    </a:solidFill>
                  </a:tcPr>
                </a:tc>
                <a:extLst>
                  <a:ext uri="{0D108BD9-81ED-4DB2-BD59-A6C34878D82A}">
                    <a16:rowId xmlns:a16="http://schemas.microsoft.com/office/drawing/2014/main" val="1524451593"/>
                  </a:ext>
                </a:extLst>
              </a:tr>
              <a:tr h="482600">
                <a:tc>
                  <a:txBody>
                    <a:bodyPr/>
                    <a:lstStyle/>
                    <a:p>
                      <a:pPr algn="ctr" rtl="1">
                        <a:lnSpc>
                          <a:spcPct val="115000"/>
                        </a:lnSpc>
                        <a:spcAft>
                          <a:spcPts val="0"/>
                        </a:spcAft>
                      </a:pPr>
                      <a:r>
                        <a:rPr lang="fa-IR" sz="1600" b="1" dirty="0">
                          <a:effectLst/>
                          <a:cs typeface="B Nazanin" panose="00000400000000000000" pitchFamily="2" charset="-78"/>
                        </a:rPr>
                        <a:t>1</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600" b="1" dirty="0">
                          <a:effectLst/>
                          <a:cs typeface="B Nazanin" panose="00000400000000000000" pitchFamily="2" charset="-78"/>
                        </a:rPr>
                        <a:t>عمومی</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val="985470190"/>
                  </a:ext>
                </a:extLst>
              </a:tr>
              <a:tr h="482600">
                <a:tc>
                  <a:txBody>
                    <a:bodyPr/>
                    <a:lstStyle/>
                    <a:p>
                      <a:pPr algn="ctr" rtl="1">
                        <a:lnSpc>
                          <a:spcPct val="115000"/>
                        </a:lnSpc>
                        <a:spcAft>
                          <a:spcPts val="0"/>
                        </a:spcAft>
                      </a:pPr>
                      <a:r>
                        <a:rPr lang="fa-IR" sz="1600" b="1">
                          <a:effectLst/>
                          <a:cs typeface="B Nazanin" panose="00000400000000000000" pitchFamily="2" charset="-78"/>
                        </a:rPr>
                        <a:t>3</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ct val="115000"/>
                        </a:lnSpc>
                        <a:spcAft>
                          <a:spcPts val="0"/>
                        </a:spcAft>
                      </a:pPr>
                      <a:r>
                        <a:rPr lang="fa-IR" sz="1600" b="1" dirty="0">
                          <a:effectLst/>
                          <a:cs typeface="B Nazanin" panose="00000400000000000000" pitchFamily="2" charset="-78"/>
                        </a:rPr>
                        <a:t>اختصاصی</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val="3466439300"/>
                  </a:ext>
                </a:extLst>
              </a:tr>
            </a:tbl>
          </a:graphicData>
        </a:graphic>
      </p:graphicFrame>
      <p:sp>
        <p:nvSpPr>
          <p:cNvPr id="6" name="TextBox 5">
            <a:extLst>
              <a:ext uri="{FF2B5EF4-FFF2-40B4-BE49-F238E27FC236}">
                <a16:creationId xmlns:a16="http://schemas.microsoft.com/office/drawing/2014/main" id="{288C2FEC-BA99-45E4-AFCE-671092346A11}"/>
              </a:ext>
            </a:extLst>
          </p:cNvPr>
          <p:cNvSpPr txBox="1"/>
          <p:nvPr/>
        </p:nvSpPr>
        <p:spPr>
          <a:xfrm>
            <a:off x="1752600" y="990600"/>
            <a:ext cx="4116354" cy="338554"/>
          </a:xfrm>
          <a:prstGeom prst="rect">
            <a:avLst/>
          </a:prstGeom>
          <a:noFill/>
        </p:spPr>
        <p:txBody>
          <a:bodyPr wrap="square" rtlCol="0">
            <a:spAutoFit/>
          </a:bodyPr>
          <a:lstStyle/>
          <a:p>
            <a:pPr algn="ctr"/>
            <a:r>
              <a:rPr lang="fa-IR" sz="1600" b="1" dirty="0">
                <a:solidFill>
                  <a:schemeClr val="accent1">
                    <a:lumMod val="50000"/>
                  </a:schemeClr>
                </a:solidFill>
                <a:cs typeface="B Nazanin" panose="00000400000000000000" pitchFamily="2" charset="-78"/>
              </a:rPr>
              <a:t>کدهای نوع اعتبار</a:t>
            </a:r>
            <a:endParaRPr lang="en-US" sz="1600" b="1" dirty="0">
              <a:solidFill>
                <a:schemeClr val="accent1">
                  <a:lumMod val="50000"/>
                </a:schemeClr>
              </a:solidFill>
              <a:cs typeface="B Nazanin" panose="00000400000000000000" pitchFamily="2" charset="-78"/>
            </a:endParaRPr>
          </a:p>
        </p:txBody>
      </p:sp>
      <p:sp>
        <p:nvSpPr>
          <p:cNvPr id="7" name="TextBox 6">
            <a:extLst>
              <a:ext uri="{FF2B5EF4-FFF2-40B4-BE49-F238E27FC236}">
                <a16:creationId xmlns:a16="http://schemas.microsoft.com/office/drawing/2014/main" id="{9C0E275C-9696-425F-80E8-8A2F1267AFAF}"/>
              </a:ext>
            </a:extLst>
          </p:cNvPr>
          <p:cNvSpPr txBox="1"/>
          <p:nvPr/>
        </p:nvSpPr>
        <p:spPr>
          <a:xfrm>
            <a:off x="1906554" y="3200400"/>
            <a:ext cx="4116354" cy="338554"/>
          </a:xfrm>
          <a:prstGeom prst="rect">
            <a:avLst/>
          </a:prstGeom>
          <a:noFill/>
        </p:spPr>
        <p:txBody>
          <a:bodyPr wrap="square" rtlCol="0">
            <a:spAutoFit/>
          </a:bodyPr>
          <a:lstStyle/>
          <a:p>
            <a:pPr algn="ctr"/>
            <a:r>
              <a:rPr lang="fa-IR" sz="1600" b="1" dirty="0">
                <a:solidFill>
                  <a:schemeClr val="accent1">
                    <a:lumMod val="50000"/>
                  </a:schemeClr>
                </a:solidFill>
                <a:cs typeface="B Nazanin" panose="00000400000000000000" pitchFamily="2" charset="-78"/>
              </a:rPr>
              <a:t>کدهای نوع مصرف</a:t>
            </a:r>
            <a:endParaRPr lang="en-US" sz="1600" b="1" dirty="0">
              <a:solidFill>
                <a:schemeClr val="accent1">
                  <a:lumMod val="50000"/>
                </a:schemeClr>
              </a:solidFill>
              <a:cs typeface="B Nazanin" panose="00000400000000000000" pitchFamily="2" charset="-78"/>
            </a:endParaRPr>
          </a:p>
        </p:txBody>
      </p:sp>
      <p:sp>
        <p:nvSpPr>
          <p:cNvPr id="8" name="TextBox 7">
            <a:extLst>
              <a:ext uri="{FF2B5EF4-FFF2-40B4-BE49-F238E27FC236}">
                <a16:creationId xmlns:a16="http://schemas.microsoft.com/office/drawing/2014/main" id="{CC89E388-B445-45B1-8C7B-4E045659F1C3}"/>
              </a:ext>
            </a:extLst>
          </p:cNvPr>
          <p:cNvSpPr txBox="1"/>
          <p:nvPr/>
        </p:nvSpPr>
        <p:spPr>
          <a:xfrm>
            <a:off x="1752600" y="5410200"/>
            <a:ext cx="4116354"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rtl="1"/>
            <a:r>
              <a:rPr lang="fa-IR" b="1" dirty="0">
                <a:solidFill>
                  <a:schemeClr val="accent5">
                    <a:lumMod val="50000"/>
                  </a:schemeClr>
                </a:solidFill>
                <a:cs typeface="B Nazanin" panose="00000400000000000000" pitchFamily="2" charset="-78"/>
                <a:hlinkClick r:id="rId2" action="ppaction://hlinkfile">
                  <a:extLst>
                    <a:ext uri="{A12FA001-AC4F-418D-AE19-62706E023703}">
                      <ahyp:hlinkClr xmlns:ahyp="http://schemas.microsoft.com/office/drawing/2018/hyperlinkcolor" val="tx"/>
                    </a:ext>
                  </a:extLst>
                </a:hlinkClick>
              </a:rPr>
              <a:t>مثال: کدهای شعب شهرداری شیراز</a:t>
            </a:r>
            <a:endParaRPr lang="en-US" b="1" dirty="0">
              <a:solidFill>
                <a:schemeClr val="accent5">
                  <a:lumMod val="50000"/>
                </a:schemeClr>
              </a:solidFill>
              <a:cs typeface="B Nazanin" panose="00000400000000000000" pitchFamily="2" charset="-78"/>
            </a:endParaRPr>
          </a:p>
        </p:txBody>
      </p:sp>
      <p:sp>
        <p:nvSpPr>
          <p:cNvPr id="9" name="Slide Number Placeholder 5">
            <a:extLst>
              <a:ext uri="{FF2B5EF4-FFF2-40B4-BE49-F238E27FC236}">
                <a16:creationId xmlns:a16="http://schemas.microsoft.com/office/drawing/2014/main" id="{1ECBCECA-B72B-496D-B0F7-BA5ABA19BF41}"/>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76</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28554392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E60786E-C773-4706-9644-D6507185759C}"/>
              </a:ext>
            </a:extLst>
          </p:cNvPr>
          <p:cNvSpPr>
            <a:spLocks noGrp="1" noChangeArrowheads="1"/>
          </p:cNvSpPr>
          <p:nvPr>
            <p:ph idx="1"/>
          </p:nvPr>
        </p:nvSpPr>
        <p:spPr bwMode="auto">
          <a:xfrm>
            <a:off x="533400" y="516205"/>
            <a:ext cx="6556976" cy="2303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just" defTabSz="914400" rtl="1" eaLnBrk="0" fontAlgn="base" latinLnBrk="0" hangingPunct="0">
              <a:lnSpc>
                <a:spcPct val="150000"/>
              </a:lnSpc>
              <a:spcBef>
                <a:spcPct val="0"/>
              </a:spcBef>
              <a:spcAft>
                <a:spcPct val="0"/>
              </a:spcAft>
              <a:buClr>
                <a:schemeClr val="accent1">
                  <a:lumMod val="75000"/>
                </a:schemeClr>
              </a:buClr>
              <a:buSzTx/>
              <a:buFont typeface="Wingdings" panose="05000000000000000000" pitchFamily="2" charset="2"/>
              <a:buChar char="v"/>
              <a:tabLst/>
            </a:pPr>
            <a:r>
              <a:rPr kumimoji="0" lang="ar-SA" altLang="en-US" sz="1600" b="1" i="0" u="none" strike="noStrike" cap="none" normalizeH="0" baseline="0" dirty="0">
                <a:ln>
                  <a:noFill/>
                </a:ln>
                <a:solidFill>
                  <a:schemeClr val="tx1"/>
                </a:solidFill>
                <a:effectLst/>
                <a:latin typeface="Arial Unicode MS"/>
                <a:cs typeface="B Nazanin" panose="00000400000000000000" pitchFamily="2" charset="-78"/>
              </a:rPr>
              <a:t>تبصره </a:t>
            </a:r>
            <a:r>
              <a:rPr kumimoji="0" lang="fa-IR" altLang="en-US" sz="1600" b="1" i="0" u="none" strike="noStrike" cap="none" normalizeH="0" baseline="0" dirty="0">
                <a:ln>
                  <a:noFill/>
                </a:ln>
                <a:solidFill>
                  <a:schemeClr val="tx1"/>
                </a:solidFill>
                <a:effectLst/>
                <a:latin typeface="Arial Unicode MS"/>
                <a:cs typeface="B Nazanin" panose="00000400000000000000" pitchFamily="2" charset="-78"/>
              </a:rPr>
              <a:t>: </a:t>
            </a:r>
            <a:r>
              <a:rPr kumimoji="0" lang="ar-SA" altLang="en-US" sz="1600" b="1" i="0" u="none" strike="noStrike" cap="none" normalizeH="0" baseline="0" dirty="0">
                <a:ln>
                  <a:noFill/>
                </a:ln>
                <a:solidFill>
                  <a:schemeClr val="tx1"/>
                </a:solidFill>
                <a:effectLst/>
                <a:latin typeface="Arial Unicode MS"/>
                <a:cs typeface="B Nazanin" panose="00000400000000000000" pitchFamily="2" charset="-78"/>
              </a:rPr>
              <a:t>در </a:t>
            </a:r>
            <a:r>
              <a:rPr kumimoji="0" lang="ar-SA" altLang="en-US" sz="1600" b="1" i="0" u="sng" strike="noStrike" cap="none" normalizeH="0" baseline="0" dirty="0">
                <a:ln>
                  <a:noFill/>
                </a:ln>
                <a:solidFill>
                  <a:schemeClr val="tx1"/>
                </a:solidFill>
                <a:effectLst/>
                <a:latin typeface="Arial Unicode MS"/>
                <a:cs typeface="B Nazanin" panose="00000400000000000000" pitchFamily="2" charset="-78"/>
              </a:rPr>
              <a:t>طبقه‌بندی عملیاتی کلیه پرداخت‌های شهرداری </a:t>
            </a:r>
            <a:r>
              <a:rPr kumimoji="0" lang="ar-SA" altLang="en-US" sz="1600" b="1" i="0" u="none" strike="noStrike" cap="none" normalizeH="0" baseline="0" dirty="0">
                <a:ln>
                  <a:noFill/>
                </a:ln>
                <a:solidFill>
                  <a:schemeClr val="tx1"/>
                </a:solidFill>
                <a:effectLst/>
                <a:latin typeface="Arial Unicode MS"/>
                <a:cs typeface="B Nazanin" panose="00000400000000000000" pitchFamily="2" charset="-78"/>
              </a:rPr>
              <a:t>(ستادی، واحدهای اجرایی و مناطق) و همچنین سازمان‌های</a:t>
            </a:r>
            <a:r>
              <a:rPr lang="fa-IR" altLang="en-US" sz="1600" b="1" dirty="0">
                <a:solidFill>
                  <a:schemeClr val="tx1"/>
                </a:solidFill>
                <a:latin typeface="Arial Unicode MS"/>
                <a:cs typeface="B Nazanin" panose="00000400000000000000" pitchFamily="2" charset="-78"/>
              </a:rPr>
              <a:t> </a:t>
            </a:r>
            <a:r>
              <a:rPr kumimoji="0" lang="ar-SA" altLang="en-US" sz="1600" b="1" i="0" u="none" strike="noStrike" cap="none" normalizeH="0" baseline="0" dirty="0">
                <a:ln>
                  <a:noFill/>
                </a:ln>
                <a:solidFill>
                  <a:schemeClr val="tx1"/>
                </a:solidFill>
                <a:effectLst/>
                <a:latin typeface="Arial Unicode MS"/>
                <a:cs typeface="B Nazanin" panose="00000400000000000000" pitchFamily="2" charset="-78"/>
              </a:rPr>
              <a:t>وابسته (ماده </a:t>
            </a:r>
            <a:r>
              <a:rPr kumimoji="0" lang="fa-IR" altLang="en-US" sz="1600" b="1" i="0" u="none" strike="noStrike" cap="none" normalizeH="0" baseline="0" dirty="0">
                <a:ln>
                  <a:noFill/>
                </a:ln>
                <a:solidFill>
                  <a:schemeClr val="tx1"/>
                </a:solidFill>
                <a:effectLst/>
                <a:latin typeface="Arial Unicode MS"/>
                <a:cs typeface="B Nazanin" panose="00000400000000000000" pitchFamily="2" charset="-78"/>
              </a:rPr>
              <a:t>۵۴</a:t>
            </a:r>
            <a:r>
              <a:rPr kumimoji="0" lang="ar-SA" altLang="en-US" sz="1600" b="1" i="0" u="none" strike="noStrike" cap="none" normalizeH="0" baseline="0" dirty="0">
                <a:ln>
                  <a:noFill/>
                </a:ln>
                <a:solidFill>
                  <a:schemeClr val="tx1"/>
                </a:solidFill>
                <a:effectLst/>
                <a:latin typeface="Arial Unicode MS"/>
                <a:cs typeface="B Nazanin" panose="00000400000000000000" pitchFamily="2" charset="-78"/>
              </a:rPr>
              <a:t> و </a:t>
            </a:r>
            <a:r>
              <a:rPr kumimoji="0" lang="fa-IR" altLang="en-US" sz="1600" b="1" i="0" u="none" strike="noStrike" cap="none" normalizeH="0" baseline="0" dirty="0">
                <a:ln>
                  <a:noFill/>
                </a:ln>
                <a:solidFill>
                  <a:schemeClr val="tx1"/>
                </a:solidFill>
                <a:effectLst/>
                <a:latin typeface="Arial Unicode MS"/>
                <a:cs typeface="B Nazanin" panose="00000400000000000000" pitchFamily="2" charset="-78"/>
              </a:rPr>
              <a:t>۸۴</a:t>
            </a:r>
            <a:r>
              <a:rPr kumimoji="0" lang="ar-SA" altLang="en-US" sz="1600" b="1" i="0" u="none" strike="noStrike" cap="none" normalizeH="0" baseline="0" dirty="0">
                <a:ln>
                  <a:noFill/>
                </a:ln>
                <a:solidFill>
                  <a:schemeClr val="tx1"/>
                </a:solidFill>
                <a:effectLst/>
                <a:latin typeface="Arial Unicode MS"/>
                <a:cs typeface="B Nazanin" panose="00000400000000000000" pitchFamily="2" charset="-78"/>
              </a:rPr>
              <a:t> قانون شهرداری) بابت حقوق و </a:t>
            </a:r>
            <a:r>
              <a:rPr kumimoji="0" lang="ar-SA" altLang="en-US" sz="1600" b="1" i="0" u="sng" strike="noStrike" cap="none" normalizeH="0" baseline="0" dirty="0">
                <a:ln>
                  <a:noFill/>
                </a:ln>
                <a:solidFill>
                  <a:schemeClr val="tx1"/>
                </a:solidFill>
                <a:effectLst/>
                <a:latin typeface="Arial Unicode MS"/>
                <a:cs typeface="B Nazanin" panose="00000400000000000000" pitchFamily="2" charset="-78"/>
              </a:rPr>
              <a:t>دستمزد به کارکنان رسمی و پیمانی و قراردادی </a:t>
            </a:r>
            <a:r>
              <a:rPr kumimoji="0" lang="ar-SA" altLang="en-US" sz="1600" b="1" i="0" u="none" strike="noStrike" cap="none" normalizeH="0" baseline="0" dirty="0">
                <a:ln>
                  <a:noFill/>
                </a:ln>
                <a:solidFill>
                  <a:schemeClr val="tx1"/>
                </a:solidFill>
                <a:effectLst/>
                <a:latin typeface="Arial Unicode MS"/>
                <a:cs typeface="B Nazanin" panose="00000400000000000000" pitchFamily="2" charset="-78"/>
              </a:rPr>
              <a:t>(مطابق با آیین نامه استخدامی شهرداری‌ها)که بطور مستقیم با شهرداری طرف قرارداد هستند، باید ذیل ماموریت </a:t>
            </a:r>
            <a:r>
              <a:rPr kumimoji="0" lang="ar-SA" altLang="en-US" sz="1600" b="1" i="0" u="sng" strike="noStrike" cap="none" normalizeH="0" baseline="0" dirty="0">
                <a:ln>
                  <a:noFill/>
                </a:ln>
                <a:solidFill>
                  <a:schemeClr val="tx1"/>
                </a:solidFill>
                <a:effectLst/>
                <a:latin typeface="Arial Unicode MS"/>
                <a:cs typeface="B Nazanin" panose="00000400000000000000" pitchFamily="2" charset="-78"/>
              </a:rPr>
              <a:t>خدمات مدیریت </a:t>
            </a:r>
            <a:r>
              <a:rPr kumimoji="0" lang="ar-SA" altLang="en-US" sz="1600" b="1" i="0" u="none" strike="noStrike" cap="none" normalizeH="0" baseline="0" dirty="0">
                <a:ln>
                  <a:noFill/>
                </a:ln>
                <a:solidFill>
                  <a:schemeClr val="tx1"/>
                </a:solidFill>
                <a:effectLst/>
                <a:latin typeface="Arial Unicode MS"/>
                <a:cs typeface="B Nazanin" panose="00000400000000000000" pitchFamily="2" charset="-78"/>
              </a:rPr>
              <a:t>در برنامه تحول اداری و مدیریت عملکرد درج شود</a:t>
            </a:r>
            <a:r>
              <a:rPr kumimoji="0" lang="en-US" altLang="en-US" sz="1600" b="1" i="0" u="none" strike="noStrike" cap="none" normalizeH="0" baseline="0" dirty="0">
                <a:ln>
                  <a:noFill/>
                </a:ln>
                <a:solidFill>
                  <a:schemeClr val="tx1"/>
                </a:solidFill>
                <a:effectLst/>
                <a:latin typeface="Arial Unicode MS"/>
                <a:cs typeface="B Nazanin" panose="00000400000000000000" pitchFamily="2" charset="-78"/>
              </a:rPr>
              <a:t>. </a:t>
            </a:r>
            <a:endParaRPr kumimoji="0" lang="en-US" altLang="en-US" sz="1600" b="1" i="0" u="none" strike="noStrike" cap="none" normalizeH="0" baseline="0" dirty="0">
              <a:ln>
                <a:noFill/>
              </a:ln>
              <a:solidFill>
                <a:schemeClr val="tx1"/>
              </a:solidFill>
              <a:effectLst/>
              <a:cs typeface="B Nazanin" panose="00000400000000000000" pitchFamily="2" charset="-78"/>
            </a:endParaRPr>
          </a:p>
          <a:p>
            <a:pPr marL="0" marR="0" lvl="0" indent="0" algn="just" defTabSz="914400" rtl="1" eaLnBrk="0" fontAlgn="base" latinLnBrk="0" hangingPunct="0">
              <a:lnSpc>
                <a:spcPct val="15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Arial" panose="020B0604020202020204" pitchFamily="34" charset="0"/>
              <a:cs typeface="B Nazanin" panose="00000400000000000000" pitchFamily="2" charset="-78"/>
            </a:endParaRPr>
          </a:p>
        </p:txBody>
      </p:sp>
      <p:graphicFrame>
        <p:nvGraphicFramePr>
          <p:cNvPr id="5" name="Table 5">
            <a:extLst>
              <a:ext uri="{FF2B5EF4-FFF2-40B4-BE49-F238E27FC236}">
                <a16:creationId xmlns:a16="http://schemas.microsoft.com/office/drawing/2014/main" id="{4AD15698-FB8C-414E-B20B-E9E7C78D0E6A}"/>
              </a:ext>
            </a:extLst>
          </p:cNvPr>
          <p:cNvGraphicFramePr>
            <a:graphicFrameLocks noGrp="1"/>
          </p:cNvGraphicFramePr>
          <p:nvPr>
            <p:extLst>
              <p:ext uri="{D42A27DB-BD31-4B8C-83A1-F6EECF244321}">
                <p14:modId xmlns:p14="http://schemas.microsoft.com/office/powerpoint/2010/main" val="1222611226"/>
              </p:ext>
            </p:extLst>
          </p:nvPr>
        </p:nvGraphicFramePr>
        <p:xfrm>
          <a:off x="533400" y="3124200"/>
          <a:ext cx="7010400" cy="2926080"/>
        </p:xfrm>
        <a:graphic>
          <a:graphicData uri="http://schemas.openxmlformats.org/drawingml/2006/table">
            <a:tbl>
              <a:tblPr firstRow="1" bandRow="1">
                <a:tableStyleId>{5940675A-B579-460E-94D1-54222C63F5DA}</a:tableStyleId>
              </a:tblPr>
              <a:tblGrid>
                <a:gridCol w="876300">
                  <a:extLst>
                    <a:ext uri="{9D8B030D-6E8A-4147-A177-3AD203B41FA5}">
                      <a16:colId xmlns:a16="http://schemas.microsoft.com/office/drawing/2014/main" val="1883505515"/>
                    </a:ext>
                  </a:extLst>
                </a:gridCol>
                <a:gridCol w="876300">
                  <a:extLst>
                    <a:ext uri="{9D8B030D-6E8A-4147-A177-3AD203B41FA5}">
                      <a16:colId xmlns:a16="http://schemas.microsoft.com/office/drawing/2014/main" val="1532960416"/>
                    </a:ext>
                  </a:extLst>
                </a:gridCol>
                <a:gridCol w="876300">
                  <a:extLst>
                    <a:ext uri="{9D8B030D-6E8A-4147-A177-3AD203B41FA5}">
                      <a16:colId xmlns:a16="http://schemas.microsoft.com/office/drawing/2014/main" val="2631610029"/>
                    </a:ext>
                  </a:extLst>
                </a:gridCol>
                <a:gridCol w="876300">
                  <a:extLst>
                    <a:ext uri="{9D8B030D-6E8A-4147-A177-3AD203B41FA5}">
                      <a16:colId xmlns:a16="http://schemas.microsoft.com/office/drawing/2014/main" val="3226039519"/>
                    </a:ext>
                  </a:extLst>
                </a:gridCol>
                <a:gridCol w="876300">
                  <a:extLst>
                    <a:ext uri="{9D8B030D-6E8A-4147-A177-3AD203B41FA5}">
                      <a16:colId xmlns:a16="http://schemas.microsoft.com/office/drawing/2014/main" val="2617033337"/>
                    </a:ext>
                  </a:extLst>
                </a:gridCol>
                <a:gridCol w="876300">
                  <a:extLst>
                    <a:ext uri="{9D8B030D-6E8A-4147-A177-3AD203B41FA5}">
                      <a16:colId xmlns:a16="http://schemas.microsoft.com/office/drawing/2014/main" val="4220183413"/>
                    </a:ext>
                  </a:extLst>
                </a:gridCol>
                <a:gridCol w="876300">
                  <a:extLst>
                    <a:ext uri="{9D8B030D-6E8A-4147-A177-3AD203B41FA5}">
                      <a16:colId xmlns:a16="http://schemas.microsoft.com/office/drawing/2014/main" val="2146986916"/>
                    </a:ext>
                  </a:extLst>
                </a:gridCol>
                <a:gridCol w="876300">
                  <a:extLst>
                    <a:ext uri="{9D8B030D-6E8A-4147-A177-3AD203B41FA5}">
                      <a16:colId xmlns:a16="http://schemas.microsoft.com/office/drawing/2014/main" val="1055891955"/>
                    </a:ext>
                  </a:extLst>
                </a:gridCol>
              </a:tblGrid>
              <a:tr h="483476">
                <a:tc rowSpan="2">
                  <a:txBody>
                    <a:bodyPr/>
                    <a:lstStyle/>
                    <a:p>
                      <a:pPr algn="ctr"/>
                      <a:r>
                        <a:rPr lang="fa-IR" sz="1400" b="1" dirty="0">
                          <a:cs typeface="B Nazanin" panose="00000400000000000000" pitchFamily="2" charset="-78"/>
                        </a:rPr>
                        <a:t>مصوب سال ...(هزار ریال)</a:t>
                      </a:r>
                      <a:endParaRPr lang="en-US" sz="1400" b="1" dirty="0">
                        <a:cs typeface="B Nazanin" panose="00000400000000000000" pitchFamily="2" charset="-78"/>
                      </a:endParaRPr>
                    </a:p>
                  </a:txBody>
                  <a:tcPr anchor="ctr">
                    <a:solidFill>
                      <a:schemeClr val="accent1">
                        <a:lumMod val="60000"/>
                        <a:lumOff val="40000"/>
                      </a:schemeClr>
                    </a:solidFill>
                  </a:tcPr>
                </a:tc>
                <a:tc rowSpan="2">
                  <a:txBody>
                    <a:bodyPr/>
                    <a:lstStyle/>
                    <a:p>
                      <a:pPr algn="ctr"/>
                      <a:r>
                        <a:rPr lang="fa-IR" sz="1400" b="1" dirty="0">
                          <a:cs typeface="B Nazanin" panose="00000400000000000000" pitchFamily="2" charset="-78"/>
                        </a:rPr>
                        <a:t>تملک دارایی های مالی</a:t>
                      </a:r>
                      <a:endParaRPr lang="en-US" sz="1400" b="1" dirty="0">
                        <a:cs typeface="B Nazanin" panose="00000400000000000000" pitchFamily="2" charset="-78"/>
                      </a:endParaRPr>
                    </a:p>
                  </a:txBody>
                  <a:tcPr anchor="ctr">
                    <a:solidFill>
                      <a:schemeClr val="accent1">
                        <a:lumMod val="60000"/>
                        <a:lumOff val="40000"/>
                      </a:schemeClr>
                    </a:solidFill>
                  </a:tcPr>
                </a:tc>
                <a:tc rowSpan="2">
                  <a:txBody>
                    <a:bodyPr/>
                    <a:lstStyle/>
                    <a:p>
                      <a:pPr algn="ctr"/>
                      <a:r>
                        <a:rPr lang="fa-IR" sz="1400" b="1" dirty="0">
                          <a:cs typeface="B Nazanin" panose="00000400000000000000" pitchFamily="2" charset="-78"/>
                        </a:rPr>
                        <a:t>تملک دارایی های سرمایه ای</a:t>
                      </a:r>
                      <a:endParaRPr lang="en-US" sz="1400" b="1" dirty="0">
                        <a:cs typeface="B Nazanin" panose="00000400000000000000" pitchFamily="2" charset="-78"/>
                      </a:endParaRPr>
                    </a:p>
                  </a:txBody>
                  <a:tcPr anchor="ctr">
                    <a:solidFill>
                      <a:schemeClr val="accent1">
                        <a:lumMod val="60000"/>
                        <a:lumOff val="40000"/>
                      </a:schemeClr>
                    </a:solidFill>
                  </a:tcPr>
                </a:tc>
                <a:tc gridSpan="3">
                  <a:txBody>
                    <a:bodyPr/>
                    <a:lstStyle/>
                    <a:p>
                      <a:pPr algn="ctr"/>
                      <a:r>
                        <a:rPr lang="fa-IR" sz="1400" b="1" dirty="0">
                          <a:cs typeface="B Nazanin" panose="00000400000000000000" pitchFamily="2" charset="-78"/>
                        </a:rPr>
                        <a:t>هزینه ای</a:t>
                      </a:r>
                      <a:endParaRPr lang="en-US" sz="1400" b="1" dirty="0">
                        <a:cs typeface="B Nazanin" panose="00000400000000000000" pitchFamily="2" charset="-78"/>
                      </a:endParaRPr>
                    </a:p>
                  </a:txBody>
                  <a:tcPr anchor="ctr">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en-US"/>
                    </a:p>
                  </a:txBody>
                  <a:tcPr>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dirty="0"/>
                    </a:p>
                  </a:txBody>
                  <a:tcPr>
                    <a:lnB w="12700" cap="flat" cmpd="sng" algn="ctr">
                      <a:solidFill>
                        <a:schemeClr val="tx1"/>
                      </a:solidFill>
                      <a:prstDash val="solid"/>
                      <a:round/>
                      <a:headEnd type="none" w="med" len="med"/>
                      <a:tailEnd type="none" w="med" len="med"/>
                    </a:lnB>
                    <a:solidFill>
                      <a:schemeClr val="bg1"/>
                    </a:solidFill>
                  </a:tcPr>
                </a:tc>
                <a:tc rowSpan="2">
                  <a:txBody>
                    <a:bodyPr/>
                    <a:lstStyle/>
                    <a:p>
                      <a:pPr algn="ctr"/>
                      <a:r>
                        <a:rPr lang="fa-IR" sz="1400" b="1" dirty="0">
                          <a:cs typeface="B Nazanin" panose="00000400000000000000" pitchFamily="2" charset="-78"/>
                        </a:rPr>
                        <a:t>عنوان</a:t>
                      </a:r>
                      <a:endParaRPr lang="en-US" sz="1400" b="1" dirty="0">
                        <a:cs typeface="B Nazanin" panose="00000400000000000000" pitchFamily="2" charset="-78"/>
                      </a:endParaRPr>
                    </a:p>
                  </a:txBody>
                  <a:tcPr anchor="ctr">
                    <a:solidFill>
                      <a:schemeClr val="accent1">
                        <a:lumMod val="60000"/>
                        <a:lumOff val="40000"/>
                      </a:schemeClr>
                    </a:solidFill>
                  </a:tcPr>
                </a:tc>
                <a:tc rowSpan="2">
                  <a:txBody>
                    <a:bodyPr/>
                    <a:lstStyle/>
                    <a:p>
                      <a:pPr algn="ctr"/>
                      <a:r>
                        <a:rPr lang="fa-IR" sz="1400" b="1" dirty="0">
                          <a:cs typeface="B Nazanin" panose="00000400000000000000" pitchFamily="2" charset="-78"/>
                        </a:rPr>
                        <a:t>کد</a:t>
                      </a:r>
                      <a:endParaRPr lang="en-US" sz="1400" b="1" dirty="0">
                        <a:cs typeface="B Nazanin" panose="00000400000000000000" pitchFamily="2" charset="-78"/>
                      </a:endParaRPr>
                    </a:p>
                  </a:txBody>
                  <a:tcPr anchor="ctr">
                    <a:solidFill>
                      <a:schemeClr val="accent1">
                        <a:lumMod val="60000"/>
                        <a:lumOff val="40000"/>
                      </a:schemeClr>
                    </a:solidFill>
                  </a:tcPr>
                </a:tc>
                <a:extLst>
                  <a:ext uri="{0D108BD9-81ED-4DB2-BD59-A6C34878D82A}">
                    <a16:rowId xmlns:a16="http://schemas.microsoft.com/office/drawing/2014/main" val="1133814716"/>
                  </a:ext>
                </a:extLst>
              </a:tr>
              <a:tr h="77251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fa-IR" sz="1400" b="1" dirty="0">
                          <a:cs typeface="B Nazanin" panose="00000400000000000000" pitchFamily="2" charset="-78"/>
                        </a:rPr>
                        <a:t>جمع</a:t>
                      </a:r>
                      <a:endParaRPr lang="en-US" sz="1400" b="1" dirty="0">
                        <a:cs typeface="B Nazanin" panose="00000400000000000000" pitchFamily="2" charset="-78"/>
                      </a:endParaRPr>
                    </a:p>
                  </a:txBody>
                  <a:tcPr anchor="ctr">
                    <a:lnT w="12700" cap="flat" cmpd="sng" algn="ctr">
                      <a:solidFill>
                        <a:schemeClr val="tx1"/>
                      </a:solidFill>
                      <a:prstDash val="solid"/>
                      <a:round/>
                      <a:headEnd type="none" w="med" len="med"/>
                      <a:tailEnd type="none" w="med" len="med"/>
                    </a:lnT>
                    <a:solidFill>
                      <a:schemeClr val="accent1">
                        <a:lumMod val="60000"/>
                        <a:lumOff val="40000"/>
                      </a:schemeClr>
                    </a:solidFill>
                  </a:tcPr>
                </a:tc>
                <a:tc>
                  <a:txBody>
                    <a:bodyPr/>
                    <a:lstStyle/>
                    <a:p>
                      <a:pPr algn="ctr"/>
                      <a:r>
                        <a:rPr lang="fa-IR" sz="1400" b="1" dirty="0">
                          <a:cs typeface="B Nazanin" panose="00000400000000000000" pitchFamily="2" charset="-78"/>
                        </a:rPr>
                        <a:t>سایر فصول (فصل 2 تا 7)</a:t>
                      </a:r>
                      <a:endParaRPr lang="en-US" sz="1400" b="1" dirty="0">
                        <a:cs typeface="B Nazanin" panose="00000400000000000000" pitchFamily="2" charset="-78"/>
                      </a:endParaRPr>
                    </a:p>
                  </a:txBody>
                  <a:tcPr anchor="ctr">
                    <a:lnT w="12700" cap="flat" cmpd="sng" algn="ctr">
                      <a:solidFill>
                        <a:schemeClr val="tx1"/>
                      </a:solidFill>
                      <a:prstDash val="solid"/>
                      <a:round/>
                      <a:headEnd type="none" w="med" len="med"/>
                      <a:tailEnd type="none" w="med" len="med"/>
                    </a:lnT>
                    <a:solidFill>
                      <a:schemeClr val="accent1">
                        <a:lumMod val="60000"/>
                        <a:lumOff val="40000"/>
                      </a:schemeClr>
                    </a:solidFill>
                  </a:tcPr>
                </a:tc>
                <a:tc>
                  <a:txBody>
                    <a:bodyPr/>
                    <a:lstStyle/>
                    <a:p>
                      <a:pPr algn="ctr"/>
                      <a:r>
                        <a:rPr lang="fa-IR" sz="1400" b="1" dirty="0">
                          <a:cs typeface="B Nazanin" panose="00000400000000000000" pitchFamily="2" charset="-78"/>
                        </a:rPr>
                        <a:t>جبران خدمات کارکنان (فصل 1)</a:t>
                      </a:r>
                      <a:endParaRPr lang="en-US" sz="1400" b="1" dirty="0">
                        <a:cs typeface="B Nazanin" panose="00000400000000000000" pitchFamily="2" charset="-78"/>
                      </a:endParaRPr>
                    </a:p>
                  </a:txBody>
                  <a:tcPr anchor="ctr">
                    <a:lnT w="12700" cap="flat" cmpd="sng" algn="ctr">
                      <a:solidFill>
                        <a:schemeClr val="tx1"/>
                      </a:solidFill>
                      <a:prstDash val="solid"/>
                      <a:round/>
                      <a:headEnd type="none" w="med" len="med"/>
                      <a:tailEnd type="none" w="med" len="med"/>
                    </a:lnT>
                    <a:solidFill>
                      <a:schemeClr val="accent1">
                        <a:lumMod val="60000"/>
                        <a:lumOff val="40000"/>
                      </a:scheme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822638782"/>
                  </a:ext>
                </a:extLst>
              </a:tr>
              <a:tr h="461404">
                <a:tc>
                  <a:txBody>
                    <a:bodyPr/>
                    <a:lstStyle/>
                    <a:p>
                      <a:endParaRPr lang="en-US"/>
                    </a:p>
                  </a:txBody>
                  <a:tcPr>
                    <a:solidFill>
                      <a:schemeClr val="bg1"/>
                    </a:solidFill>
                  </a:tcPr>
                </a:tc>
                <a:tc>
                  <a:txBody>
                    <a:bodyPr/>
                    <a:lstStyle/>
                    <a:p>
                      <a:endParaRPr lang="en-US"/>
                    </a:p>
                  </a:txBody>
                  <a:tcPr>
                    <a:solidFill>
                      <a:schemeClr val="bg1"/>
                    </a:solidFill>
                  </a:tcPr>
                </a:tc>
                <a:tc>
                  <a:txBody>
                    <a:bodyPr/>
                    <a:lstStyle/>
                    <a:p>
                      <a:endParaRPr lang="en-US"/>
                    </a:p>
                  </a:txBody>
                  <a:tcPr>
                    <a:solidFill>
                      <a:schemeClr val="bg1"/>
                    </a:solidFill>
                  </a:tcPr>
                </a:tc>
                <a:tc>
                  <a:txBody>
                    <a:bodyPr/>
                    <a:lstStyle/>
                    <a:p>
                      <a:endParaRPr lang="en-US"/>
                    </a:p>
                  </a:txBody>
                  <a:tcPr>
                    <a:solidFill>
                      <a:schemeClr val="bg1"/>
                    </a:solidFill>
                  </a:tcPr>
                </a:tc>
                <a:tc>
                  <a:txBody>
                    <a:bodyPr/>
                    <a:lstStyle/>
                    <a:p>
                      <a:endParaRPr lang="en-US"/>
                    </a:p>
                  </a:txBody>
                  <a:tcPr>
                    <a:solidFill>
                      <a:schemeClr val="bg1"/>
                    </a:solidFill>
                  </a:tcPr>
                </a:tc>
                <a:tc>
                  <a:txBody>
                    <a:bodyPr/>
                    <a:lstStyle/>
                    <a:p>
                      <a:endParaRPr lang="en-US"/>
                    </a:p>
                  </a:txBody>
                  <a:tcPr>
                    <a:solidFill>
                      <a:schemeClr val="bg1"/>
                    </a:solidFill>
                  </a:tcPr>
                </a:tc>
                <a:tc>
                  <a:txBody>
                    <a:bodyPr/>
                    <a:lstStyle/>
                    <a:p>
                      <a:r>
                        <a:rPr lang="fa-IR" sz="1400" b="1" dirty="0">
                          <a:cs typeface="B Nazanin" panose="00000400000000000000" pitchFamily="2" charset="-78"/>
                        </a:rPr>
                        <a:t>جمع کل</a:t>
                      </a:r>
                      <a:endParaRPr lang="en-US" sz="1400" b="1" dirty="0">
                        <a:cs typeface="B Nazanin" panose="00000400000000000000" pitchFamily="2" charset="-78"/>
                      </a:endParaRPr>
                    </a:p>
                  </a:txBody>
                  <a:tcPr>
                    <a:solidFill>
                      <a:schemeClr val="bg1"/>
                    </a:solidFill>
                  </a:tcPr>
                </a:tc>
                <a:tc>
                  <a:txBody>
                    <a:bodyPr/>
                    <a:lstStyle/>
                    <a:p>
                      <a:endParaRPr lang="en-US"/>
                    </a:p>
                  </a:txBody>
                  <a:tcPr>
                    <a:solidFill>
                      <a:schemeClr val="bg1"/>
                    </a:solidFill>
                  </a:tcPr>
                </a:tc>
                <a:extLst>
                  <a:ext uri="{0D108BD9-81ED-4DB2-BD59-A6C34878D82A}">
                    <a16:rowId xmlns:a16="http://schemas.microsoft.com/office/drawing/2014/main" val="855943370"/>
                  </a:ext>
                </a:extLst>
              </a:tr>
              <a:tr h="370840">
                <a:tc>
                  <a:txBody>
                    <a:bodyPr/>
                    <a:lstStyle/>
                    <a:p>
                      <a:endParaRPr lang="en-US"/>
                    </a:p>
                  </a:txBody>
                  <a:tcPr>
                    <a:solidFill>
                      <a:schemeClr val="bg1"/>
                    </a:solidFill>
                  </a:tcPr>
                </a:tc>
                <a:tc>
                  <a:txBody>
                    <a:bodyPr/>
                    <a:lstStyle/>
                    <a:p>
                      <a:endParaRPr lang="en-US"/>
                    </a:p>
                  </a:txBody>
                  <a:tcPr>
                    <a:solidFill>
                      <a:schemeClr val="bg1"/>
                    </a:solidFill>
                  </a:tcPr>
                </a:tc>
                <a:tc>
                  <a:txBody>
                    <a:bodyPr/>
                    <a:lstStyle/>
                    <a:p>
                      <a:endParaRPr lang="en-US"/>
                    </a:p>
                  </a:txBody>
                  <a:tcPr>
                    <a:solidFill>
                      <a:schemeClr val="bg1"/>
                    </a:solidFill>
                  </a:tcPr>
                </a:tc>
                <a:tc>
                  <a:txBody>
                    <a:bodyPr/>
                    <a:lstStyle/>
                    <a:p>
                      <a:endParaRPr lang="en-US"/>
                    </a:p>
                  </a:txBody>
                  <a:tcPr>
                    <a:solidFill>
                      <a:schemeClr val="bg1"/>
                    </a:solidFill>
                  </a:tcPr>
                </a:tc>
                <a:tc>
                  <a:txBody>
                    <a:bodyPr/>
                    <a:lstStyle/>
                    <a:p>
                      <a:endParaRPr lang="en-US" dirty="0"/>
                    </a:p>
                  </a:txBody>
                  <a:tcPr>
                    <a:solidFill>
                      <a:schemeClr val="bg1"/>
                    </a:solidFill>
                  </a:tcPr>
                </a:tc>
                <a:tc>
                  <a:txBody>
                    <a:bodyPr/>
                    <a:lstStyle/>
                    <a:p>
                      <a:endParaRPr lang="en-US"/>
                    </a:p>
                  </a:txBody>
                  <a:tcPr>
                    <a:solidFill>
                      <a:schemeClr val="bg1"/>
                    </a:solidFill>
                  </a:tcPr>
                </a:tc>
                <a:tc>
                  <a:txBody>
                    <a:bodyPr/>
                    <a:lstStyle/>
                    <a:p>
                      <a:r>
                        <a:rPr lang="fa-IR" sz="1400" b="1" dirty="0">
                          <a:cs typeface="B Nazanin" panose="00000400000000000000" pitchFamily="2" charset="-78"/>
                        </a:rPr>
                        <a:t>عنوان مأموریت</a:t>
                      </a:r>
                      <a:endParaRPr lang="en-US" sz="1400" b="1" dirty="0">
                        <a:cs typeface="B Nazanin" panose="00000400000000000000" pitchFamily="2" charset="-78"/>
                      </a:endParaRPr>
                    </a:p>
                  </a:txBody>
                  <a:tcPr>
                    <a:solidFill>
                      <a:schemeClr val="bg1"/>
                    </a:solidFill>
                  </a:tcPr>
                </a:tc>
                <a:tc>
                  <a:txBody>
                    <a:bodyPr/>
                    <a:lstStyle/>
                    <a:p>
                      <a:endParaRPr lang="en-US"/>
                    </a:p>
                  </a:txBody>
                  <a:tcPr>
                    <a:solidFill>
                      <a:schemeClr val="bg1"/>
                    </a:solidFill>
                  </a:tcPr>
                </a:tc>
                <a:extLst>
                  <a:ext uri="{0D108BD9-81ED-4DB2-BD59-A6C34878D82A}">
                    <a16:rowId xmlns:a16="http://schemas.microsoft.com/office/drawing/2014/main" val="482782735"/>
                  </a:ext>
                </a:extLst>
              </a:tr>
              <a:tr h="370840">
                <a:tc>
                  <a:txBody>
                    <a:bodyPr/>
                    <a:lstStyle/>
                    <a:p>
                      <a:endParaRPr lang="en-US"/>
                    </a:p>
                  </a:txBody>
                  <a:tcPr>
                    <a:solidFill>
                      <a:schemeClr val="bg1"/>
                    </a:solidFill>
                  </a:tcPr>
                </a:tc>
                <a:tc>
                  <a:txBody>
                    <a:bodyPr/>
                    <a:lstStyle/>
                    <a:p>
                      <a:endParaRPr lang="en-US"/>
                    </a:p>
                  </a:txBody>
                  <a:tcPr>
                    <a:solidFill>
                      <a:schemeClr val="bg1"/>
                    </a:solidFill>
                  </a:tcPr>
                </a:tc>
                <a:tc>
                  <a:txBody>
                    <a:bodyPr/>
                    <a:lstStyle/>
                    <a:p>
                      <a:endParaRPr lang="en-US"/>
                    </a:p>
                  </a:txBody>
                  <a:tcPr>
                    <a:solidFill>
                      <a:schemeClr val="bg1"/>
                    </a:solidFill>
                  </a:tcPr>
                </a:tc>
                <a:tc>
                  <a:txBody>
                    <a:bodyPr/>
                    <a:lstStyle/>
                    <a:p>
                      <a:endParaRPr lang="en-US"/>
                    </a:p>
                  </a:txBody>
                  <a:tcPr>
                    <a:solidFill>
                      <a:schemeClr val="bg1"/>
                    </a:solidFill>
                  </a:tcPr>
                </a:tc>
                <a:tc>
                  <a:txBody>
                    <a:bodyPr/>
                    <a:lstStyle/>
                    <a:p>
                      <a:endParaRPr lang="en-US"/>
                    </a:p>
                  </a:txBody>
                  <a:tcPr>
                    <a:solidFill>
                      <a:schemeClr val="bg1"/>
                    </a:solidFill>
                  </a:tcPr>
                </a:tc>
                <a:tc>
                  <a:txBody>
                    <a:bodyPr/>
                    <a:lstStyle/>
                    <a:p>
                      <a:endParaRPr lang="en-US"/>
                    </a:p>
                  </a:txBody>
                  <a:tcPr>
                    <a:solidFill>
                      <a:schemeClr val="bg1"/>
                    </a:solidFill>
                  </a:tcPr>
                </a:tc>
                <a:tc>
                  <a:txBody>
                    <a:bodyPr/>
                    <a:lstStyle/>
                    <a:p>
                      <a:r>
                        <a:rPr lang="fa-IR" sz="1400" b="1" dirty="0">
                          <a:cs typeface="B Nazanin" panose="00000400000000000000" pitchFamily="2" charset="-78"/>
                        </a:rPr>
                        <a:t>عنوان برنامه</a:t>
                      </a:r>
                      <a:endParaRPr lang="en-US" sz="1400" b="1" dirty="0">
                        <a:cs typeface="B Nazanin" panose="00000400000000000000" pitchFamily="2" charset="-78"/>
                      </a:endParaRPr>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2004517161"/>
                  </a:ext>
                </a:extLst>
              </a:tr>
            </a:tbl>
          </a:graphicData>
        </a:graphic>
      </p:graphicFrame>
      <p:sp>
        <p:nvSpPr>
          <p:cNvPr id="7" name="TextBox 6">
            <a:extLst>
              <a:ext uri="{FF2B5EF4-FFF2-40B4-BE49-F238E27FC236}">
                <a16:creationId xmlns:a16="http://schemas.microsoft.com/office/drawing/2014/main" id="{6989E165-E279-4E64-8677-AD5DBA4C9044}"/>
              </a:ext>
            </a:extLst>
          </p:cNvPr>
          <p:cNvSpPr txBox="1"/>
          <p:nvPr/>
        </p:nvSpPr>
        <p:spPr>
          <a:xfrm>
            <a:off x="1219200" y="2666603"/>
            <a:ext cx="5638800" cy="338554"/>
          </a:xfrm>
          <a:prstGeom prst="rect">
            <a:avLst/>
          </a:prstGeom>
          <a:noFill/>
        </p:spPr>
        <p:txBody>
          <a:bodyPr wrap="square" rtlCol="0">
            <a:spAutoFit/>
          </a:bodyPr>
          <a:lstStyle/>
          <a:p>
            <a:pPr algn="ctr" rtl="1"/>
            <a:r>
              <a:rPr lang="fa-IR" sz="1600" b="1" dirty="0">
                <a:solidFill>
                  <a:schemeClr val="accent1">
                    <a:lumMod val="50000"/>
                  </a:schemeClr>
                </a:solidFill>
                <a:effectLst>
                  <a:outerShdw blurRad="38100" dist="38100" dir="2700000" algn="tl">
                    <a:srgbClr val="000000">
                      <a:alpha val="43137"/>
                    </a:srgbClr>
                  </a:outerShdw>
                </a:effectLst>
                <a:cs typeface="B Nazanin" panose="00000400000000000000" pitchFamily="2" charset="-78"/>
              </a:rPr>
              <a:t>طبقه بندی عملیاتی در بودجه اعتبارات هزینه ای</a:t>
            </a:r>
            <a:endParaRPr lang="en-US" sz="1600" b="1" dirty="0">
              <a:solidFill>
                <a:schemeClr val="accent1">
                  <a:lumMod val="50000"/>
                </a:schemeClr>
              </a:solidFill>
              <a:effectLst>
                <a:outerShdw blurRad="38100" dist="38100" dir="2700000" algn="tl">
                  <a:srgbClr val="000000">
                    <a:alpha val="43137"/>
                  </a:srgbClr>
                </a:outerShdw>
              </a:effectLst>
              <a:cs typeface="B Nazanin" panose="00000400000000000000" pitchFamily="2" charset="-78"/>
            </a:endParaRPr>
          </a:p>
        </p:txBody>
      </p:sp>
      <p:sp>
        <p:nvSpPr>
          <p:cNvPr id="8" name="Slide Number Placeholder 5">
            <a:extLst>
              <a:ext uri="{FF2B5EF4-FFF2-40B4-BE49-F238E27FC236}">
                <a16:creationId xmlns:a16="http://schemas.microsoft.com/office/drawing/2014/main" id="{F2BC3FF0-A09E-4CC8-931A-B7E0227D8194}"/>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77</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51603386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2D1E2CF-9C58-4215-B242-4B50B7206840}"/>
              </a:ext>
            </a:extLst>
          </p:cNvPr>
          <p:cNvSpPr>
            <a:spLocks noGrp="1"/>
          </p:cNvSpPr>
          <p:nvPr>
            <p:ph type="title"/>
          </p:nvPr>
        </p:nvSpPr>
        <p:spPr>
          <a:xfrm>
            <a:off x="914400" y="2856186"/>
            <a:ext cx="6348413" cy="609600"/>
          </a:xfrm>
        </p:spPr>
        <p:style>
          <a:lnRef idx="2">
            <a:schemeClr val="accent5"/>
          </a:lnRef>
          <a:fillRef idx="1">
            <a:schemeClr val="lt1"/>
          </a:fillRef>
          <a:effectRef idx="0">
            <a:schemeClr val="accent5"/>
          </a:effectRef>
          <a:fontRef idx="minor">
            <a:schemeClr val="dk1"/>
          </a:fontRef>
        </p:style>
        <p:txBody>
          <a:bodyPr>
            <a:noAutofit/>
          </a:bodyPr>
          <a:lstStyle/>
          <a:p>
            <a:pPr algn="ctr" rtl="1"/>
            <a:r>
              <a:rPr lang="ar-SA" sz="2400" b="1" dirty="0">
                <a:solidFill>
                  <a:schemeClr val="accent5">
                    <a:lumMod val="50000"/>
                  </a:schemeClr>
                </a:solidFill>
                <a:effectLst>
                  <a:outerShdw blurRad="38100" dist="38100" dir="2700000" algn="tl">
                    <a:srgbClr val="000000">
                      <a:alpha val="43137"/>
                    </a:srgbClr>
                  </a:outerShdw>
                </a:effectLst>
                <a:cs typeface="B Titr" panose="00000700000000000000" pitchFamily="2" charset="-78"/>
                <a:hlinkClick r:id="rId2" action="ppaction://hlinkfile">
                  <a:extLst>
                    <a:ext uri="{A12FA001-AC4F-418D-AE19-62706E023703}">
                      <ahyp:hlinkClr xmlns:ahyp="http://schemas.microsoft.com/office/drawing/2018/hyperlinkcolor" val="tx"/>
                    </a:ext>
                  </a:extLst>
                </a:hlinkClick>
              </a:rPr>
              <a:t>فهرست پروژه­های عمرانی پیشنهادی در بودجه سالیانه</a:t>
            </a:r>
            <a:br>
              <a:rPr lang="en-US" sz="2400" dirty="0">
                <a:solidFill>
                  <a:schemeClr val="accent5">
                    <a:lumMod val="50000"/>
                  </a:schemeClr>
                </a:solidFill>
                <a:effectLst>
                  <a:outerShdw blurRad="38100" dist="38100" dir="2700000" algn="tl">
                    <a:srgbClr val="000000">
                      <a:alpha val="43137"/>
                    </a:srgbClr>
                  </a:outerShdw>
                </a:effectLst>
                <a:cs typeface="B Titr" panose="00000700000000000000" pitchFamily="2" charset="-78"/>
                <a:hlinkClick r:id="rId3" action="ppaction://hlinkfile">
                  <a:extLst>
                    <a:ext uri="{A12FA001-AC4F-418D-AE19-62706E023703}">
                      <ahyp:hlinkClr xmlns:ahyp="http://schemas.microsoft.com/office/drawing/2018/hyperlinkcolor" val="tx"/>
                    </a:ext>
                  </a:extLst>
                </a:hlinkClick>
              </a:rPr>
            </a:br>
            <a:endParaRPr lang="en-US" sz="2400" dirty="0">
              <a:solidFill>
                <a:schemeClr val="accent5">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5" name="Slide Number Placeholder 5">
            <a:extLst>
              <a:ext uri="{FF2B5EF4-FFF2-40B4-BE49-F238E27FC236}">
                <a16:creationId xmlns:a16="http://schemas.microsoft.com/office/drawing/2014/main" id="{A2FE2D95-DAC0-45E4-B9B0-664359097495}"/>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78</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179768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5CF840-9F31-4C4F-826E-CCD2AD6CACD5}"/>
              </a:ext>
            </a:extLst>
          </p:cNvPr>
          <p:cNvSpPr>
            <a:spLocks noGrp="1"/>
          </p:cNvSpPr>
          <p:nvPr>
            <p:ph idx="1"/>
          </p:nvPr>
        </p:nvSpPr>
        <p:spPr>
          <a:xfrm>
            <a:off x="609600" y="914400"/>
            <a:ext cx="6347714" cy="3880773"/>
          </a:xfrm>
        </p:spPr>
        <p:txBody>
          <a:bodyPr/>
          <a:lstStyle/>
          <a:p>
            <a:pPr algn="just" rtl="1">
              <a:lnSpc>
                <a:spcPct val="150000"/>
              </a:lnSpc>
              <a:buFont typeface="Wingdings" panose="05000000000000000000" pitchFamily="2" charset="2"/>
              <a:buChar char="v"/>
            </a:pPr>
            <a:r>
              <a:rPr lang="fa-IR" b="1" dirty="0">
                <a:solidFill>
                  <a:schemeClr val="accent1">
                    <a:lumMod val="50000"/>
                  </a:schemeClr>
                </a:solidFill>
                <a:cs typeface="B Nazanin" panose="00000400000000000000" pitchFamily="2" charset="-78"/>
              </a:rPr>
              <a:t>بودجه مصوب شهرداری: </a:t>
            </a:r>
          </a:p>
          <a:p>
            <a:pPr marL="0" indent="0" algn="just" rtl="1">
              <a:lnSpc>
                <a:spcPct val="150000"/>
              </a:lnSpc>
              <a:buNone/>
            </a:pPr>
            <a:r>
              <a:rPr lang="fa-IR" b="1" dirty="0">
                <a:solidFill>
                  <a:schemeClr val="tx1"/>
                </a:solidFill>
                <a:cs typeface="B Nazanin" panose="00000400000000000000" pitchFamily="2" charset="-78"/>
              </a:rPr>
              <a:t>برنامه یکساله مالی شهرداری که در راستای مفاد مواد 65 تا 67 قانون شهرداری تهیه و در چارچوب قانون تشکیلات، وظایف و انتخاب شوراهای اسلامی کشور و انتخاب شهرداران به تصویب شورای اسلامی شهر می­رسد. </a:t>
            </a:r>
          </a:p>
          <a:p>
            <a:pPr algn="just" rtl="1">
              <a:lnSpc>
                <a:spcPct val="150000"/>
              </a:lnSpc>
              <a:buFont typeface="Wingdings" panose="05000000000000000000" pitchFamily="2" charset="2"/>
              <a:buChar char="v"/>
            </a:pPr>
            <a:r>
              <a:rPr lang="fa-IR" b="1" dirty="0">
                <a:solidFill>
                  <a:schemeClr val="accent1">
                    <a:lumMod val="50000"/>
                  </a:schemeClr>
                </a:solidFill>
                <a:cs typeface="B Nazanin" panose="00000400000000000000" pitchFamily="2" charset="-78"/>
              </a:rPr>
              <a:t>سال مالی بودجه:</a:t>
            </a:r>
          </a:p>
          <a:p>
            <a:pPr marL="0" indent="0" algn="just" rtl="1">
              <a:lnSpc>
                <a:spcPct val="150000"/>
              </a:lnSpc>
              <a:buNone/>
            </a:pPr>
            <a:r>
              <a:rPr lang="fa-IR" b="1" dirty="0">
                <a:solidFill>
                  <a:schemeClr val="accent1">
                    <a:lumMod val="50000"/>
                  </a:schemeClr>
                </a:solidFill>
                <a:cs typeface="B Nazanin" panose="00000400000000000000" pitchFamily="2" charset="-78"/>
              </a:rPr>
              <a:t> </a:t>
            </a:r>
            <a:r>
              <a:rPr lang="fa-IR" sz="1800" b="1" dirty="0">
                <a:solidFill>
                  <a:schemeClr val="tx1"/>
                </a:solidFill>
                <a:cs typeface="B Nazanin" panose="00000400000000000000" pitchFamily="2" charset="-78"/>
              </a:rPr>
              <a:t>یک سال شمسی است که از اول فروردین ماه شروع و در آخر اسفند ماه خاتمه می­یابد.</a:t>
            </a:r>
            <a:endParaRPr lang="en-US" sz="1800" b="1" dirty="0">
              <a:solidFill>
                <a:schemeClr val="tx1"/>
              </a:solidFill>
              <a:cs typeface="B Nazanin" panose="00000400000000000000" pitchFamily="2" charset="-78"/>
            </a:endParaRPr>
          </a:p>
          <a:p>
            <a:pPr marL="0" indent="0" algn="just" rtl="1">
              <a:lnSpc>
                <a:spcPct val="150000"/>
              </a:lnSpc>
              <a:buNone/>
            </a:pPr>
            <a:endParaRPr lang="en-US" b="1" dirty="0">
              <a:solidFill>
                <a:schemeClr val="tx1"/>
              </a:solidFill>
              <a:cs typeface="B Nazanin" panose="00000400000000000000" pitchFamily="2" charset="-78"/>
            </a:endParaRPr>
          </a:p>
          <a:p>
            <a:pPr algn="just" rtl="1">
              <a:lnSpc>
                <a:spcPct val="150000"/>
              </a:lnSpc>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7516E899-986E-437A-9BDE-C6430B0217D6}"/>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7</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79515892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98AA3-2CA0-435B-8231-59976DE1A7FF}"/>
              </a:ext>
            </a:extLst>
          </p:cNvPr>
          <p:cNvSpPr>
            <a:spLocks noGrp="1"/>
          </p:cNvSpPr>
          <p:nvPr>
            <p:ph type="title"/>
          </p:nvPr>
        </p:nvSpPr>
        <p:spPr>
          <a:xfrm>
            <a:off x="685800" y="2438400"/>
            <a:ext cx="6347714" cy="914400"/>
          </a:xfrm>
        </p:spPr>
        <p:style>
          <a:lnRef idx="2">
            <a:schemeClr val="accent1"/>
          </a:lnRef>
          <a:fillRef idx="1">
            <a:schemeClr val="lt1"/>
          </a:fillRef>
          <a:effectRef idx="0">
            <a:schemeClr val="accent1"/>
          </a:effectRef>
          <a:fontRef idx="minor">
            <a:schemeClr val="dk1"/>
          </a:fontRef>
        </p:style>
        <p:txBody>
          <a:bodyPr>
            <a:normAutofit/>
          </a:bodyPr>
          <a:lstStyle/>
          <a:p>
            <a:pPr algn="ctr" rtl="1"/>
            <a:r>
              <a:rPr lang="fa-IR" sz="3200" b="1"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تصویب و اجرای بودجه</a:t>
            </a:r>
            <a:endParaRPr lang="en-US"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Slide Number Placeholder 5">
            <a:extLst>
              <a:ext uri="{FF2B5EF4-FFF2-40B4-BE49-F238E27FC236}">
                <a16:creationId xmlns:a16="http://schemas.microsoft.com/office/drawing/2014/main" id="{D0B18BD8-D78C-4428-BB1D-345D7CF20697}"/>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79</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09598484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06F462-97AD-477C-B53A-1C12294ECC29}"/>
              </a:ext>
            </a:extLst>
          </p:cNvPr>
          <p:cNvSpPr>
            <a:spLocks noGrp="1"/>
          </p:cNvSpPr>
          <p:nvPr>
            <p:ph idx="1"/>
          </p:nvPr>
        </p:nvSpPr>
        <p:spPr>
          <a:xfrm>
            <a:off x="533400" y="457200"/>
            <a:ext cx="6347714" cy="3880773"/>
          </a:xfrm>
        </p:spPr>
        <p:txBody>
          <a:bodyPr/>
          <a:lstStyle/>
          <a:p>
            <a:pPr marL="0" indent="0" algn="just" rtl="1">
              <a:lnSpc>
                <a:spcPct val="150000"/>
              </a:lnSpc>
              <a:buNone/>
            </a:pPr>
            <a:r>
              <a:rPr lang="fa-IR" sz="24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تصویب بودجه</a:t>
            </a:r>
          </a:p>
          <a:p>
            <a:pPr marL="0" indent="0" algn="just" rtl="1">
              <a:lnSpc>
                <a:spcPct val="150000"/>
              </a:lnSpc>
              <a:buNone/>
            </a:pPr>
            <a:r>
              <a:rPr lang="fa-IR" b="1" dirty="0">
                <a:solidFill>
                  <a:schemeClr val="tx1"/>
                </a:solidFill>
                <a:cs typeface="B Nazanin" panose="00000400000000000000" pitchFamily="2" charset="-78"/>
              </a:rPr>
              <a:t>مطابق با مفاد مواد 65 تا 67 قانون شهرداری هر شهرداری دارای بودجه­ای است که پس از تصویب شورای اسلامی شهر قابل اجرا می­باشد. شهرداری مکلف است تا روز آخر دی ماه، بودجه سالیانه خود را به شورای اسلامی شهر پیشنهاد و شورا نیز مطابق با بند 12 ذیل ماده 80 قانون تشکیلات، وظایف و انتخاب شوراهای اسلامی کشور و انتخاب شهرداران مصوب 1375 باید قبل از اسفند ماه هر سال آن را رسیدگی و تصویب کند.</a:t>
            </a:r>
            <a:endParaRPr lang="en-US" b="1" dirty="0">
              <a:solidFill>
                <a:schemeClr val="tx1"/>
              </a:solidFill>
              <a:cs typeface="B Nazanin" panose="00000400000000000000" pitchFamily="2" charset="-78"/>
            </a:endParaRPr>
          </a:p>
          <a:p>
            <a:pPr marL="0" indent="0" algn="just" rtl="1">
              <a:lnSpc>
                <a:spcPct val="150000"/>
              </a:lnSpc>
              <a:buNone/>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EBA6741C-44EB-4D76-AC0F-0DA1501ABEAA}"/>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80</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57775445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16749-E8DC-4A8A-98E9-5FF3463860DA}"/>
              </a:ext>
            </a:extLst>
          </p:cNvPr>
          <p:cNvSpPr>
            <a:spLocks noGrp="1"/>
          </p:cNvSpPr>
          <p:nvPr>
            <p:ph type="title"/>
          </p:nvPr>
        </p:nvSpPr>
        <p:spPr>
          <a:xfrm>
            <a:off x="609599" y="609600"/>
            <a:ext cx="6347713" cy="685800"/>
          </a:xfrm>
        </p:spPr>
        <p:txBody>
          <a:bodyPr>
            <a:normAutofit fontScale="90000"/>
          </a:bodyPr>
          <a:lstStyle/>
          <a:p>
            <a:pPr algn="r" rtl="1"/>
            <a:r>
              <a:rPr lang="ar-SA" b="1"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فرآیند اجرای بودجه</a:t>
            </a:r>
            <a:br>
              <a:rPr lang="en-US"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br>
            <a:endParaRPr lang="en-US"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graphicFrame>
        <p:nvGraphicFramePr>
          <p:cNvPr id="4" name="Content Placeholder 3">
            <a:extLst>
              <a:ext uri="{FF2B5EF4-FFF2-40B4-BE49-F238E27FC236}">
                <a16:creationId xmlns:a16="http://schemas.microsoft.com/office/drawing/2014/main" id="{337E83DB-57E8-4CD6-8643-C55BE2A91439}"/>
              </a:ext>
            </a:extLst>
          </p:cNvPr>
          <p:cNvGraphicFramePr>
            <a:graphicFrameLocks noGrp="1"/>
          </p:cNvGraphicFramePr>
          <p:nvPr>
            <p:ph idx="1"/>
            <p:extLst>
              <p:ext uri="{D42A27DB-BD31-4B8C-83A1-F6EECF244321}">
                <p14:modId xmlns:p14="http://schemas.microsoft.com/office/powerpoint/2010/main" val="3658103679"/>
              </p:ext>
            </p:extLst>
          </p:nvPr>
        </p:nvGraphicFramePr>
        <p:xfrm>
          <a:off x="762000" y="1905000"/>
          <a:ext cx="6348413"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5">
            <a:extLst>
              <a:ext uri="{FF2B5EF4-FFF2-40B4-BE49-F238E27FC236}">
                <a16:creationId xmlns:a16="http://schemas.microsoft.com/office/drawing/2014/main" id="{2139B8FE-0193-4185-8BA1-56D434F88309}"/>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81</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84521263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127862-B72D-4885-BB25-D86C2A1EB1E9}"/>
              </a:ext>
            </a:extLst>
          </p:cNvPr>
          <p:cNvSpPr>
            <a:spLocks noGrp="1"/>
          </p:cNvSpPr>
          <p:nvPr>
            <p:ph idx="1"/>
          </p:nvPr>
        </p:nvSpPr>
        <p:spPr>
          <a:xfrm>
            <a:off x="609599" y="381000"/>
            <a:ext cx="6347714" cy="5660363"/>
          </a:xfrm>
        </p:spPr>
        <p:txBody>
          <a:bodyPr>
            <a:noAutofit/>
          </a:bodyPr>
          <a:lstStyle/>
          <a:p>
            <a:pPr algn="just" rtl="1">
              <a:lnSpc>
                <a:spcPct val="160000"/>
              </a:lnSpc>
              <a:buFont typeface="Wingdings" panose="05000000000000000000" pitchFamily="2" charset="2"/>
              <a:buChar char="v"/>
            </a:pPr>
            <a:r>
              <a:rPr lang="fa-IR" b="1" dirty="0">
                <a:solidFill>
                  <a:schemeClr val="accent1">
                    <a:lumMod val="50000"/>
                  </a:schemeClr>
                </a:solidFill>
                <a:cs typeface="B Nazanin" panose="00000400000000000000" pitchFamily="2" charset="-78"/>
              </a:rPr>
              <a:t>گام اول – ابلاغ بودجه</a:t>
            </a:r>
            <a:r>
              <a:rPr lang="fa-IR" sz="1600" b="1" dirty="0">
                <a:solidFill>
                  <a:schemeClr val="tx1"/>
                </a:solidFill>
                <a:cs typeface="B Nazanin" panose="00000400000000000000" pitchFamily="2" charset="-78"/>
              </a:rPr>
              <a:t>: اولین مرحله از اجرای بودجه، </a:t>
            </a:r>
            <a:r>
              <a:rPr lang="fa-IR" sz="1600" b="1" u="sng" dirty="0">
                <a:solidFill>
                  <a:schemeClr val="tx1"/>
                </a:solidFill>
                <a:cs typeface="B Nazanin" panose="00000400000000000000" pitchFamily="2" charset="-78"/>
              </a:rPr>
              <a:t>ابلاغ بودجه پس از تصویب آن توسط شورای اسلامی شهر می­باشد که مشخص می­کند چه اعتباری برای چه مأموریتی و در قالب هر مأموریت برای چه برنامه­ای و در قالب هر برنامه برای چه طرح یا خدمتی و برای هر کدام برای چه پروژه یا فعالیتی در نظر گرفته شده است</a:t>
            </a:r>
            <a:r>
              <a:rPr lang="fa-IR" sz="1600" b="1" dirty="0">
                <a:solidFill>
                  <a:schemeClr val="tx1"/>
                </a:solidFill>
                <a:cs typeface="B Nazanin" panose="00000400000000000000" pitchFamily="2" charset="-78"/>
              </a:rPr>
              <a:t>. بدین ترتیب و پس از ابلاغ بودجه توسط شورای اسلامی شهر، </a:t>
            </a:r>
            <a:r>
              <a:rPr lang="fa-IR" sz="1600" b="1" u="sng" dirty="0">
                <a:solidFill>
                  <a:schemeClr val="tx1"/>
                </a:solidFill>
                <a:cs typeface="B Nazanin" panose="00000400000000000000" pitchFamily="2" charset="-78"/>
              </a:rPr>
              <a:t>اعتبارات هریک از مناطق، واحدهای ستادی و سازمان­های وابسته در چارچوب بودجه مصوب ابلاغی از طریق معاونت برنامه­ریزی و توسعه سرمایه انسانی</a:t>
            </a:r>
            <a:r>
              <a:rPr lang="fa-IR" sz="1600" b="1" dirty="0">
                <a:solidFill>
                  <a:schemeClr val="tx1"/>
                </a:solidFill>
                <a:cs typeface="B Nazanin" panose="00000400000000000000" pitchFamily="2" charset="-78"/>
              </a:rPr>
              <a:t> (عناوین مشابه در ساختار سازمانی هر شهرداری) به تفکیک به آن­ها </a:t>
            </a:r>
            <a:r>
              <a:rPr lang="fa-IR" sz="1600" b="1" u="sng" dirty="0">
                <a:solidFill>
                  <a:schemeClr val="tx1"/>
                </a:solidFill>
                <a:cs typeface="B Nazanin" panose="00000400000000000000" pitchFamily="2" charset="-78"/>
              </a:rPr>
              <a:t>ابلاغ خواهد </a:t>
            </a:r>
            <a:r>
              <a:rPr lang="fa-IR" sz="1600" b="1" dirty="0">
                <a:solidFill>
                  <a:schemeClr val="tx1"/>
                </a:solidFill>
                <a:cs typeface="B Nazanin" panose="00000400000000000000" pitchFamily="2" charset="-78"/>
              </a:rPr>
              <a:t>شد.</a:t>
            </a:r>
            <a:endParaRPr lang="en-US" sz="1600" b="1" dirty="0">
              <a:solidFill>
                <a:schemeClr val="tx1"/>
              </a:solidFill>
              <a:cs typeface="B Nazanin" panose="00000400000000000000" pitchFamily="2" charset="-78"/>
            </a:endParaRPr>
          </a:p>
          <a:p>
            <a:pPr algn="just" rtl="1">
              <a:lnSpc>
                <a:spcPct val="160000"/>
              </a:lnSpc>
              <a:buFont typeface="Wingdings" panose="05000000000000000000" pitchFamily="2" charset="2"/>
              <a:buChar char="v"/>
            </a:pPr>
            <a:r>
              <a:rPr lang="fa-IR" b="1" dirty="0">
                <a:solidFill>
                  <a:schemeClr val="accent1">
                    <a:lumMod val="50000"/>
                  </a:schemeClr>
                </a:solidFill>
                <a:cs typeface="B Nazanin" panose="00000400000000000000" pitchFamily="2" charset="-78"/>
              </a:rPr>
              <a:t>گام دوم – مبادله </a:t>
            </a:r>
            <a:r>
              <a:rPr lang="fa-IR" b="1" dirty="0">
                <a:solidFill>
                  <a:schemeClr val="accent1">
                    <a:lumMod val="50000"/>
                  </a:schemeClr>
                </a:solidFill>
                <a:cs typeface="B Nazanin" panose="00000400000000000000" pitchFamily="2" charset="-78"/>
                <a:hlinkClick r:id="rId2" action="ppaction://hlinkfile">
                  <a:extLst>
                    <a:ext uri="{A12FA001-AC4F-418D-AE19-62706E023703}">
                      <ahyp:hlinkClr xmlns:ahyp="http://schemas.microsoft.com/office/drawing/2018/hyperlinkcolor" val="tx"/>
                    </a:ext>
                  </a:extLst>
                </a:hlinkClick>
              </a:rPr>
              <a:t>موافقت­نامه</a:t>
            </a:r>
            <a:r>
              <a:rPr lang="fa-IR" sz="1600" b="1" dirty="0">
                <a:solidFill>
                  <a:schemeClr val="tx1"/>
                </a:solidFill>
                <a:cs typeface="B Nazanin" panose="00000400000000000000" pitchFamily="2" charset="-78"/>
              </a:rPr>
              <a:t>: </a:t>
            </a:r>
            <a:r>
              <a:rPr lang="fa-IR" sz="1600" b="1" u="sng" dirty="0">
                <a:solidFill>
                  <a:schemeClr val="tx1"/>
                </a:solidFill>
                <a:cs typeface="B Nazanin" panose="00000400000000000000" pitchFamily="2" charset="-78"/>
              </a:rPr>
              <a:t>پس از ابلاغ بودجه</a:t>
            </a:r>
            <a:r>
              <a:rPr lang="fa-IR" sz="1600" b="1" dirty="0">
                <a:solidFill>
                  <a:schemeClr val="tx1"/>
                </a:solidFill>
                <a:cs typeface="B Nazanin" panose="00000400000000000000" pitchFamily="2" charset="-78"/>
              </a:rPr>
              <a:t>، واحدهای متولی بودجه و سایر واحدهای اجرایی (معاونت­ها، واحدهای ستادی، سازمان­های وابسته و شرکت­های تابعه) شهرداری­های کلانشهر و مراکز استان که به نحوی از بودجه عمومی شهرداری استفاده می­کنند، موظفند </a:t>
            </a:r>
            <a:r>
              <a:rPr lang="fa-IR" sz="1600" b="1" u="sng" dirty="0">
                <a:solidFill>
                  <a:schemeClr val="tx1"/>
                </a:solidFill>
                <a:cs typeface="B Nazanin" panose="00000400000000000000" pitchFamily="2" charset="-78"/>
              </a:rPr>
              <a:t>حداکثر تا پایان اردیبهشت ماه</a:t>
            </a:r>
            <a:r>
              <a:rPr lang="fa-IR" sz="1600" b="1" dirty="0">
                <a:solidFill>
                  <a:schemeClr val="tx1"/>
                </a:solidFill>
                <a:cs typeface="B Nazanin" panose="00000400000000000000" pitchFamily="2" charset="-78"/>
              </a:rPr>
              <a:t> با توجه به شرح وظایف محوله و برنامه­های میان مدت و همچنین بودجه سالانه مصوب، </a:t>
            </a:r>
            <a:r>
              <a:rPr lang="fa-IR" sz="1600" b="1" u="sng" dirty="0">
                <a:solidFill>
                  <a:schemeClr val="tx1"/>
                </a:solidFill>
                <a:cs typeface="B Nazanin" panose="00000400000000000000" pitchFamily="2" charset="-78"/>
              </a:rPr>
              <a:t>نسبت به مبادله موافقت­نامه بودجه­ای با معاونت برنامه­ریزی و توسعه سرمایه انسانی اقدام نمایند.</a:t>
            </a:r>
            <a:endParaRPr lang="en-US" sz="1600" b="1" u="sng" dirty="0">
              <a:solidFill>
                <a:schemeClr val="tx1"/>
              </a:solidFill>
              <a:cs typeface="B Nazanin" panose="00000400000000000000" pitchFamily="2" charset="-78"/>
            </a:endParaRPr>
          </a:p>
          <a:p>
            <a:pPr algn="just">
              <a:lnSpc>
                <a:spcPct val="160000"/>
              </a:lnSpc>
              <a:buFont typeface="Wingdings" panose="05000000000000000000" pitchFamily="2" charset="2"/>
              <a:buChar char="v"/>
            </a:pPr>
            <a:endParaRPr lang="en-US" sz="16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F2AEFDC7-CB7B-485D-9183-E78DA0CF85A2}"/>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82</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8388865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7FCDCD-AF49-4A73-A431-F732276D4ABD}"/>
              </a:ext>
            </a:extLst>
          </p:cNvPr>
          <p:cNvSpPr>
            <a:spLocks noGrp="1"/>
          </p:cNvSpPr>
          <p:nvPr>
            <p:ph idx="1"/>
          </p:nvPr>
        </p:nvSpPr>
        <p:spPr>
          <a:xfrm>
            <a:off x="609599" y="381000"/>
            <a:ext cx="6347714" cy="5660363"/>
          </a:xfrm>
        </p:spPr>
        <p:txBody>
          <a:bodyPr>
            <a:noAutofit/>
          </a:bodyPr>
          <a:lstStyle/>
          <a:p>
            <a:pPr algn="just" rtl="1">
              <a:lnSpc>
                <a:spcPct val="170000"/>
              </a:lnSpc>
              <a:buFont typeface="Wingdings" panose="05000000000000000000" pitchFamily="2" charset="2"/>
              <a:buChar char="v"/>
            </a:pPr>
            <a:r>
              <a:rPr lang="fa-IR" sz="1600" b="1" dirty="0">
                <a:solidFill>
                  <a:schemeClr val="tx1"/>
                </a:solidFill>
                <a:cs typeface="B Nazanin" panose="00000400000000000000" pitchFamily="2" charset="-78"/>
              </a:rPr>
              <a:t>تبصره: </a:t>
            </a:r>
            <a:r>
              <a:rPr lang="fa-IR" sz="1600" b="1" u="sng" dirty="0">
                <a:solidFill>
                  <a:schemeClr val="tx1"/>
                </a:solidFill>
                <a:cs typeface="B Nazanin" panose="00000400000000000000" pitchFamily="2" charset="-78"/>
              </a:rPr>
              <a:t>مبادله این موافقت­نامه­های بودجه­ای به خودی تعهدی را برای شهرداری ایجاد نمی­کند</a:t>
            </a:r>
            <a:r>
              <a:rPr lang="fa-IR" sz="1600" b="1" dirty="0">
                <a:solidFill>
                  <a:schemeClr val="tx1"/>
                </a:solidFill>
                <a:cs typeface="B Nazanin" panose="00000400000000000000" pitchFamily="2" charset="-78"/>
              </a:rPr>
              <a:t> و هرگونه انعقاد قرارداد برای ارائه خدمات یا کالا از سایر اشخاص حقیقی و حقوقی منوط به تخصیص اعتبار بر اساس تصمیمات کمیته تخصیص اعتبار در شهرداری و رعایت صرفه و صلاح شهرداری خواهد بود.</a:t>
            </a:r>
            <a:endParaRPr lang="en-US" sz="1600" b="1" dirty="0">
              <a:solidFill>
                <a:schemeClr val="tx1"/>
              </a:solidFill>
              <a:cs typeface="B Nazanin" panose="00000400000000000000" pitchFamily="2" charset="-78"/>
            </a:endParaRPr>
          </a:p>
          <a:p>
            <a:pPr algn="just" rtl="1">
              <a:lnSpc>
                <a:spcPct val="170000"/>
              </a:lnSpc>
              <a:buFont typeface="Wingdings" panose="05000000000000000000" pitchFamily="2" charset="2"/>
              <a:buChar char="v"/>
            </a:pPr>
            <a:r>
              <a:rPr lang="fa-IR" b="1" dirty="0">
                <a:solidFill>
                  <a:schemeClr val="accent1">
                    <a:lumMod val="50000"/>
                  </a:schemeClr>
                </a:solidFill>
                <a:cs typeface="B Nazanin" panose="00000400000000000000" pitchFamily="2" charset="-78"/>
              </a:rPr>
              <a:t>گام سوم – تخصیص اعتبار</a:t>
            </a:r>
            <a:r>
              <a:rPr lang="fa-IR" sz="1600" b="1" dirty="0">
                <a:solidFill>
                  <a:schemeClr val="tx1"/>
                </a:solidFill>
                <a:cs typeface="B Nazanin" panose="00000400000000000000" pitchFamily="2" charset="-78"/>
              </a:rPr>
              <a:t>: </a:t>
            </a:r>
            <a:r>
              <a:rPr lang="fa-IR" sz="1600" b="1" u="sng" dirty="0">
                <a:solidFill>
                  <a:schemeClr val="tx1"/>
                </a:solidFill>
                <a:cs typeface="B Nazanin" panose="00000400000000000000" pitchFamily="2" charset="-78"/>
              </a:rPr>
              <a:t>پس از مبادله موافقتنامه، واحدهای اجرایی شهرداری تقاضای تخصیص اعتبار خود را بر اساس وظایف و مأموریت­های محوله به معاونت برنامه­ریزی و توسعه سرمایه انسانی (عناوین مشابه در ساختار سازمانی) ارسال می­کنند </a:t>
            </a:r>
            <a:r>
              <a:rPr lang="fa-IR" sz="1600" b="1" dirty="0">
                <a:solidFill>
                  <a:schemeClr val="tx1"/>
                </a:solidFill>
                <a:cs typeface="B Nazanin" panose="00000400000000000000" pitchFamily="2" charset="-78"/>
              </a:rPr>
              <a:t>تا در </a:t>
            </a:r>
            <a:r>
              <a:rPr lang="fa-IR" sz="1600" b="1" u="sng" dirty="0">
                <a:solidFill>
                  <a:schemeClr val="tx1"/>
                </a:solidFill>
                <a:cs typeface="B Nazanin" panose="00000400000000000000" pitchFamily="2" charset="-78"/>
              </a:rPr>
              <a:t>کمیته تخصیص اعتبار متشکل از شهردار و معاونت برنامه­ریزی و توسعه سرمایه انسانی و معاونت مالی و اقتصادی یا نمایندگان آن­ها مطرح گردد</a:t>
            </a:r>
            <a:r>
              <a:rPr lang="fa-IR" sz="1600" b="1" dirty="0">
                <a:solidFill>
                  <a:schemeClr val="tx1"/>
                </a:solidFill>
                <a:cs typeface="B Nazanin" panose="00000400000000000000" pitchFamily="2" charset="-78"/>
              </a:rPr>
              <a:t>. </a:t>
            </a:r>
            <a:r>
              <a:rPr lang="fa-IR" sz="1600" b="1" u="sng" dirty="0">
                <a:solidFill>
                  <a:schemeClr val="tx1"/>
                </a:solidFill>
                <a:cs typeface="B Nazanin" panose="00000400000000000000" pitchFamily="2" charset="-78"/>
              </a:rPr>
              <a:t>هدف اصلی تخصیص اعتبار برقراری تعادل میان دریافت­ها و پرداخت­های شهرداری است.</a:t>
            </a:r>
            <a:r>
              <a:rPr lang="fa-IR" sz="1600" b="1" dirty="0">
                <a:solidFill>
                  <a:schemeClr val="tx1"/>
                </a:solidFill>
                <a:cs typeface="B Nazanin" panose="00000400000000000000" pitchFamily="2" charset="-78"/>
              </a:rPr>
              <a:t> میزان اعتباری که تخصیص داده می­شود با میزان وصول درآمدهای شهرداری و موارد مصرف قانونی آن­ها، پیشرفت فیزیکی اجرای طرح­ها و پروژه­ها و شرایط اقلیمی محل اجرای آن­ها و سایر عوامل مؤثر بر اجرای پروژه­ها ارتباط دارد.</a:t>
            </a:r>
            <a:endParaRPr lang="en-US" sz="1600" b="1" dirty="0">
              <a:solidFill>
                <a:schemeClr val="tx1"/>
              </a:solidFill>
              <a:cs typeface="B Nazanin" panose="00000400000000000000" pitchFamily="2" charset="-78"/>
            </a:endParaRPr>
          </a:p>
          <a:p>
            <a:pPr algn="just">
              <a:lnSpc>
                <a:spcPct val="170000"/>
              </a:lnSpc>
            </a:pPr>
            <a:endParaRPr lang="en-US" sz="16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61B622AF-1BF4-4BA5-B004-7C594C876EB4}"/>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83</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49712324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D034B8-72A8-4C0A-83C5-DC0BC7F2B8F4}"/>
              </a:ext>
            </a:extLst>
          </p:cNvPr>
          <p:cNvSpPr>
            <a:spLocks noGrp="1"/>
          </p:cNvSpPr>
          <p:nvPr>
            <p:ph idx="1"/>
          </p:nvPr>
        </p:nvSpPr>
        <p:spPr>
          <a:xfrm>
            <a:off x="609599" y="381000"/>
            <a:ext cx="6347714" cy="5507963"/>
          </a:xfrm>
        </p:spPr>
        <p:txBody>
          <a:bodyPr>
            <a:noAutofit/>
          </a:bodyPr>
          <a:lstStyle/>
          <a:p>
            <a:pPr algn="just" rtl="1">
              <a:lnSpc>
                <a:spcPct val="160000"/>
              </a:lnSpc>
              <a:buFont typeface="Wingdings" panose="05000000000000000000" pitchFamily="2" charset="2"/>
              <a:buChar char="v"/>
            </a:pPr>
            <a:r>
              <a:rPr lang="fa-IR" sz="2000" b="1" dirty="0">
                <a:solidFill>
                  <a:schemeClr val="accent1">
                    <a:lumMod val="50000"/>
                  </a:schemeClr>
                </a:solidFill>
                <a:cs typeface="B Nazanin" panose="00000400000000000000" pitchFamily="2" charset="-78"/>
              </a:rPr>
              <a:t>گام چهارم – تأمین اعتبار</a:t>
            </a:r>
            <a:r>
              <a:rPr lang="fa-IR" b="1" dirty="0">
                <a:solidFill>
                  <a:schemeClr val="tx1"/>
                </a:solidFill>
                <a:cs typeface="B Nazanin" panose="00000400000000000000" pitchFamily="2" charset="-78"/>
              </a:rPr>
              <a:t>: </a:t>
            </a:r>
            <a:r>
              <a:rPr lang="fa-IR" b="1" u="sng" dirty="0">
                <a:solidFill>
                  <a:schemeClr val="tx1"/>
                </a:solidFill>
                <a:cs typeface="B Nazanin" panose="00000400000000000000" pitchFamily="2" charset="-78"/>
              </a:rPr>
              <a:t>اختصاص دادن تمام یا قسمتی از اعتبار </a:t>
            </a:r>
            <a:r>
              <a:rPr lang="fa-IR" b="1" dirty="0">
                <a:solidFill>
                  <a:schemeClr val="tx1"/>
                </a:solidFill>
                <a:cs typeface="B Nazanin" panose="00000400000000000000" pitchFamily="2" charset="-78"/>
              </a:rPr>
              <a:t>یا مصوب یا سایر منابع مالی تخصیص یافته </a:t>
            </a:r>
            <a:r>
              <a:rPr lang="fa-IR" b="1" u="sng" dirty="0">
                <a:solidFill>
                  <a:schemeClr val="tx1"/>
                </a:solidFill>
                <a:cs typeface="B Nazanin" panose="00000400000000000000" pitchFamily="2" charset="-78"/>
              </a:rPr>
              <a:t>برای انجام مخارج، هزینه­ها یا پرداخت­های معین</a:t>
            </a:r>
            <a:r>
              <a:rPr lang="fa-IR" b="1" dirty="0">
                <a:solidFill>
                  <a:schemeClr val="tx1"/>
                </a:solidFill>
                <a:cs typeface="B Nazanin" panose="00000400000000000000" pitchFamily="2" charset="-78"/>
              </a:rPr>
              <a:t> است. </a:t>
            </a:r>
            <a:r>
              <a:rPr lang="fa-IR" b="1" u="sng" dirty="0">
                <a:solidFill>
                  <a:schemeClr val="tx1"/>
                </a:solidFill>
                <a:cs typeface="B Nazanin" panose="00000400000000000000" pitchFamily="2" charset="-78"/>
              </a:rPr>
              <a:t>هر گونه انجام کار و یا انعقاد قرارداد باید صرفاً </a:t>
            </a:r>
            <a:r>
              <a:rPr lang="fa-IR" b="1" dirty="0">
                <a:solidFill>
                  <a:schemeClr val="tx1"/>
                </a:solidFill>
                <a:cs typeface="B Nazanin" panose="00000400000000000000" pitchFamily="2" charset="-78"/>
              </a:rPr>
              <a:t>پس از تأمین اعتبار </a:t>
            </a:r>
            <a:r>
              <a:rPr lang="fa-IR" b="1" u="sng" dirty="0">
                <a:solidFill>
                  <a:schemeClr val="tx1"/>
                </a:solidFill>
                <a:cs typeface="B Nazanin" panose="00000400000000000000" pitchFamily="2" charset="-78"/>
              </a:rPr>
              <a:t>از محل اعتبارات تخصیص یافته در بودجه شهرداری­ها </a:t>
            </a:r>
            <a:r>
              <a:rPr lang="fa-IR" b="1" dirty="0">
                <a:solidFill>
                  <a:schemeClr val="tx1"/>
                </a:solidFill>
                <a:cs typeface="B Nazanin" panose="00000400000000000000" pitchFamily="2" charset="-78"/>
              </a:rPr>
              <a:t>صورت پذیرد.</a:t>
            </a:r>
            <a:endParaRPr lang="en-US" b="1" dirty="0">
              <a:solidFill>
                <a:schemeClr val="tx1"/>
              </a:solidFill>
              <a:cs typeface="B Nazanin" panose="00000400000000000000" pitchFamily="2" charset="-78"/>
            </a:endParaRPr>
          </a:p>
          <a:p>
            <a:pPr algn="just" rtl="1">
              <a:lnSpc>
                <a:spcPct val="160000"/>
              </a:lnSpc>
              <a:buFont typeface="Wingdings" panose="05000000000000000000" pitchFamily="2" charset="2"/>
              <a:buChar char="v"/>
            </a:pPr>
            <a:r>
              <a:rPr lang="fa-IR" sz="2000" b="1" dirty="0">
                <a:solidFill>
                  <a:schemeClr val="accent1">
                    <a:lumMod val="50000"/>
                  </a:schemeClr>
                </a:solidFill>
                <a:cs typeface="B Nazanin" panose="00000400000000000000" pitchFamily="2" charset="-78"/>
              </a:rPr>
              <a:t>گام پنجم – تعهد اعتبار</a:t>
            </a:r>
            <a:r>
              <a:rPr lang="fa-IR" b="1" dirty="0">
                <a:solidFill>
                  <a:schemeClr val="tx1"/>
                </a:solidFill>
                <a:cs typeface="B Nazanin" panose="00000400000000000000" pitchFamily="2" charset="-78"/>
              </a:rPr>
              <a:t>: </a:t>
            </a:r>
            <a:r>
              <a:rPr lang="fa-IR" b="1" u="sng" dirty="0">
                <a:solidFill>
                  <a:schemeClr val="tx1"/>
                </a:solidFill>
                <a:cs typeface="B Nazanin" panose="00000400000000000000" pitchFamily="2" charset="-78"/>
              </a:rPr>
              <a:t>ایجاد دین بر ذمه شهرداری به جهت تحویل کالا یا انجام خدمت، تحصیل و تصرف اموال، اجرای قراردادهایی که با رعایت مقررات منعقده باشد</a:t>
            </a:r>
            <a:r>
              <a:rPr lang="fa-IR" b="1" dirty="0">
                <a:solidFill>
                  <a:schemeClr val="tx1"/>
                </a:solidFill>
                <a:cs typeface="B Nazanin" panose="00000400000000000000" pitchFamily="2" charset="-78"/>
              </a:rPr>
              <a:t>، احکام صادر شده از مراجع قانونی و ذیصلاح و یا پیوستن به قراردادهای بین­المللی و عضویت در مجامع ملی و بین­المللی، کمک به اشخاص حقیقی و حقوقی که در اجرای وظایف قانونی و در جهت تحقق اهداف شهرداری و ایجاد سایر متعهدات به موجب قوانین و مقررات که از محل منابع عمومی یا اختصاصی شهرداری قابل پرداخت است.</a:t>
            </a:r>
            <a:endParaRPr lang="en-US" b="1" dirty="0">
              <a:solidFill>
                <a:schemeClr val="tx1"/>
              </a:solidFill>
              <a:cs typeface="B Nazanin" panose="00000400000000000000" pitchFamily="2" charset="-78"/>
            </a:endParaRPr>
          </a:p>
          <a:p>
            <a:pPr algn="just">
              <a:lnSpc>
                <a:spcPct val="160000"/>
              </a:lnSpc>
              <a:buFont typeface="Wingdings" panose="05000000000000000000" pitchFamily="2" charset="2"/>
              <a:buChar char="v"/>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22B50D08-B8E7-4A57-B8A8-6FFD80A79FE8}"/>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84</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9949258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208445-76E6-4756-9A1E-B3A8EE5A03C9}"/>
              </a:ext>
            </a:extLst>
          </p:cNvPr>
          <p:cNvSpPr>
            <a:spLocks noGrp="1"/>
          </p:cNvSpPr>
          <p:nvPr>
            <p:ph idx="1"/>
          </p:nvPr>
        </p:nvSpPr>
        <p:spPr>
          <a:xfrm>
            <a:off x="762000" y="228600"/>
            <a:ext cx="6347714" cy="6461125"/>
          </a:xfrm>
        </p:spPr>
        <p:txBody>
          <a:bodyPr>
            <a:noAutofit/>
          </a:bodyPr>
          <a:lstStyle/>
          <a:p>
            <a:pPr algn="just" rtl="1">
              <a:lnSpc>
                <a:spcPct val="170000"/>
              </a:lnSpc>
              <a:buFont typeface="Wingdings" panose="05000000000000000000" pitchFamily="2" charset="2"/>
              <a:buChar char="v"/>
            </a:pPr>
            <a:r>
              <a:rPr lang="fa-IR" sz="2000" b="1" dirty="0">
                <a:solidFill>
                  <a:schemeClr val="accent1">
                    <a:lumMod val="50000"/>
                  </a:schemeClr>
                </a:solidFill>
                <a:cs typeface="B Nazanin" panose="00000400000000000000" pitchFamily="2" charset="-78"/>
              </a:rPr>
              <a:t>گام ششم </a:t>
            </a:r>
            <a:r>
              <a:rPr lang="fa-IR" b="1" dirty="0">
                <a:solidFill>
                  <a:schemeClr val="accent1">
                    <a:lumMod val="50000"/>
                  </a:schemeClr>
                </a:solidFill>
                <a:cs typeface="B Nazanin" panose="00000400000000000000" pitchFamily="2" charset="-78"/>
              </a:rPr>
              <a:t>– درخواست وجه</a:t>
            </a:r>
            <a:r>
              <a:rPr lang="fa-IR" sz="1600" b="1" dirty="0">
                <a:solidFill>
                  <a:schemeClr val="tx1"/>
                </a:solidFill>
                <a:cs typeface="B Nazanin" panose="00000400000000000000" pitchFamily="2" charset="-78"/>
              </a:rPr>
              <a:t>: </a:t>
            </a:r>
            <a:r>
              <a:rPr lang="fa-IR" sz="1600" b="1" u="sng" dirty="0">
                <a:solidFill>
                  <a:schemeClr val="tx1"/>
                </a:solidFill>
                <a:cs typeface="B Nazanin" panose="00000400000000000000" pitchFamily="2" charset="-78"/>
              </a:rPr>
              <a:t>مستندات مرتبط که در چارچوب قوانین و مقررات آیین­نامه­های مالی و معاملاتی شهرداری </a:t>
            </a:r>
            <a:r>
              <a:rPr lang="fa-IR" sz="1600" b="1" dirty="0">
                <a:solidFill>
                  <a:schemeClr val="tx1"/>
                </a:solidFill>
                <a:cs typeface="B Nazanin" panose="00000400000000000000" pitchFamily="2" charset="-78"/>
              </a:rPr>
              <a:t>باشند پس از تنظیم، برای انجام رسیدگی­های لازم وفق بند (الف) ماده 44 آیین­نامه مالی شهرداری موسوم به نظارت مالی قبل از خرج </a:t>
            </a:r>
            <a:r>
              <a:rPr lang="fa-IR" sz="1600" b="1" u="sng" dirty="0">
                <a:solidFill>
                  <a:schemeClr val="tx1"/>
                </a:solidFill>
                <a:cs typeface="B Nazanin" panose="00000400000000000000" pitchFamily="2" charset="-78"/>
              </a:rPr>
              <a:t>به ذیحساب یا قائم­مقام ایشان ارائه </a:t>
            </a:r>
            <a:r>
              <a:rPr lang="fa-IR" sz="1600" b="1" dirty="0">
                <a:solidFill>
                  <a:schemeClr val="tx1"/>
                </a:solidFill>
                <a:cs typeface="B Nazanin" panose="00000400000000000000" pitchFamily="2" charset="-78"/>
              </a:rPr>
              <a:t>می­شود. ذیحساب یا قائم­مقام وی به عنوان عامل نظارت قبل از خرج پس از تأیید اسناد یاد شده و </a:t>
            </a:r>
            <a:r>
              <a:rPr lang="fa-IR" sz="1600" b="1" u="sng" dirty="0">
                <a:solidFill>
                  <a:schemeClr val="tx1"/>
                </a:solidFill>
                <a:cs typeface="B Nazanin" panose="00000400000000000000" pitchFamily="2" charset="-78"/>
              </a:rPr>
              <a:t>انطباق آن با قوانین و مقررات </a:t>
            </a:r>
            <a:r>
              <a:rPr lang="fa-IR" sz="1600" b="1" dirty="0">
                <a:solidFill>
                  <a:schemeClr val="tx1"/>
                </a:solidFill>
                <a:cs typeface="B Nazanin" panose="00000400000000000000" pitchFamily="2" charset="-78"/>
              </a:rPr>
              <a:t>موضوعه، اقدام به صدور درخواست وجه از محل وجوه متمرکز شده در خزانه به عهده خزانه­داری می­نماید.</a:t>
            </a:r>
            <a:endParaRPr lang="en-US" sz="1600" b="1" dirty="0">
              <a:solidFill>
                <a:schemeClr val="tx1"/>
              </a:solidFill>
              <a:cs typeface="B Nazanin" panose="00000400000000000000" pitchFamily="2" charset="-78"/>
            </a:endParaRPr>
          </a:p>
          <a:p>
            <a:pPr algn="just" rtl="1">
              <a:lnSpc>
                <a:spcPct val="170000"/>
              </a:lnSpc>
              <a:buFont typeface="Wingdings" panose="05000000000000000000" pitchFamily="2" charset="2"/>
              <a:buChar char="v"/>
            </a:pPr>
            <a:r>
              <a:rPr lang="fa-IR" b="1" dirty="0">
                <a:solidFill>
                  <a:schemeClr val="accent1">
                    <a:lumMod val="50000"/>
                  </a:schemeClr>
                </a:solidFill>
                <a:cs typeface="B Nazanin" panose="00000400000000000000" pitchFamily="2" charset="-78"/>
              </a:rPr>
              <a:t>گام هفتم – واریز وجه: </a:t>
            </a:r>
            <a:r>
              <a:rPr lang="fa-IR" sz="1600" b="1" u="sng" dirty="0">
                <a:solidFill>
                  <a:schemeClr val="tx1"/>
                </a:solidFill>
                <a:cs typeface="B Nazanin" panose="00000400000000000000" pitchFamily="2" charset="-78"/>
              </a:rPr>
              <a:t>خزانه­دار شهرداری به استناد درخواست وجه صادره ذیحساب یا قائم­مقام ایشان نسبت به پرداخت وجه </a:t>
            </a:r>
            <a:r>
              <a:rPr lang="fa-IR" sz="1600" b="1" dirty="0">
                <a:solidFill>
                  <a:schemeClr val="tx1"/>
                </a:solidFill>
                <a:cs typeface="B Nazanin" panose="00000400000000000000" pitchFamily="2" charset="-78"/>
              </a:rPr>
              <a:t>به حساب ذینفعان یا واریز آن به حساب ذیحساب یا قائم­مقام ایشان اقدام تا مراتب بر اساس قانون در وجه ذی­نفعان پرداخت شود.</a:t>
            </a:r>
            <a:endParaRPr lang="en-US" sz="1600" b="1" dirty="0">
              <a:solidFill>
                <a:schemeClr val="tx1"/>
              </a:solidFill>
              <a:cs typeface="B Nazanin" panose="00000400000000000000" pitchFamily="2" charset="-78"/>
            </a:endParaRPr>
          </a:p>
          <a:p>
            <a:pPr algn="just" rtl="1">
              <a:lnSpc>
                <a:spcPct val="170000"/>
              </a:lnSpc>
              <a:buFont typeface="Wingdings" panose="05000000000000000000" pitchFamily="2" charset="2"/>
              <a:buChar char="v"/>
            </a:pPr>
            <a:r>
              <a:rPr lang="fa-IR" sz="1600" b="1" dirty="0">
                <a:solidFill>
                  <a:schemeClr val="tx1"/>
                </a:solidFill>
                <a:cs typeface="B Nazanin" panose="00000400000000000000" pitchFamily="2" charset="-78"/>
              </a:rPr>
              <a:t>تبصره 1: </a:t>
            </a:r>
            <a:r>
              <a:rPr lang="fa-IR" sz="1600" b="1" u="sng" dirty="0">
                <a:solidFill>
                  <a:schemeClr val="tx1"/>
                </a:solidFill>
                <a:cs typeface="B Nazanin" panose="00000400000000000000" pitchFamily="2" charset="-78"/>
              </a:rPr>
              <a:t>واحدهای اجرایی منحصراً از محل اعتبارات تخصیص یافته، مجاز به ایجاد تعهد هستند</a:t>
            </a:r>
            <a:r>
              <a:rPr lang="fa-IR" sz="1600" b="1" dirty="0">
                <a:solidFill>
                  <a:schemeClr val="tx1"/>
                </a:solidFill>
                <a:cs typeface="B Nazanin" panose="00000400000000000000" pitchFamily="2" charset="-78"/>
              </a:rPr>
              <a:t> و وجود اعتبار مصوب به تنهایی مجوز انجام خرج در واحدهای اجرایی شهرداری نخواهد بود.</a:t>
            </a:r>
            <a:endParaRPr lang="en-US" sz="1600" b="1" dirty="0">
              <a:solidFill>
                <a:schemeClr val="tx1"/>
              </a:solidFill>
              <a:cs typeface="B Nazanin" panose="00000400000000000000" pitchFamily="2" charset="-78"/>
            </a:endParaRPr>
          </a:p>
          <a:p>
            <a:pPr algn="just">
              <a:lnSpc>
                <a:spcPct val="170000"/>
              </a:lnSpc>
            </a:pPr>
            <a:endParaRPr lang="en-US" sz="16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8902219B-EA2E-450D-8FC4-D8C2711C6129}"/>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85</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76481361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E8091F-053D-405D-B37C-2269EAC19408}"/>
              </a:ext>
            </a:extLst>
          </p:cNvPr>
          <p:cNvSpPr>
            <a:spLocks noGrp="1"/>
          </p:cNvSpPr>
          <p:nvPr>
            <p:ph idx="1"/>
          </p:nvPr>
        </p:nvSpPr>
        <p:spPr>
          <a:xfrm>
            <a:off x="609599" y="609600"/>
            <a:ext cx="6347714" cy="5431763"/>
          </a:xfrm>
        </p:spPr>
        <p:txBody>
          <a:bodyPr/>
          <a:lstStyle/>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3: </a:t>
            </a:r>
            <a:r>
              <a:rPr lang="fa-IR" b="1" u="sng" dirty="0">
                <a:solidFill>
                  <a:schemeClr val="tx1"/>
                </a:solidFill>
                <a:cs typeface="B Nazanin" panose="00000400000000000000" pitchFamily="2" charset="-78"/>
              </a:rPr>
              <a:t>شهردار یا معاون برنامه­ریزی </a:t>
            </a:r>
            <a:r>
              <a:rPr lang="fa-IR" b="1" dirty="0">
                <a:solidFill>
                  <a:schemeClr val="tx1"/>
                </a:solidFill>
                <a:cs typeface="B Nazanin" panose="00000400000000000000" pitchFamily="2" charset="-78"/>
              </a:rPr>
              <a:t>(سایر اشخاص مجاز مطابق با دستور شهردار و ساختار سازمانی مصوب) باید شخصاً در </a:t>
            </a:r>
            <a:r>
              <a:rPr lang="fa-IR" b="1" u="sng" dirty="0">
                <a:solidFill>
                  <a:schemeClr val="tx1"/>
                </a:solidFill>
                <a:cs typeface="B Nazanin" panose="00000400000000000000" pitchFamily="2" charset="-78"/>
              </a:rPr>
              <a:t>حسن اجرای بودجه نظارت و مراقبت­های لازم را به عمل آورند</a:t>
            </a:r>
            <a:r>
              <a:rPr lang="fa-IR" b="1" dirty="0">
                <a:solidFill>
                  <a:schemeClr val="tx1"/>
                </a:solidFill>
                <a:cs typeface="B Nazanin" panose="00000400000000000000" pitchFamily="2" charset="-78"/>
              </a:rPr>
              <a:t>. همچنین شهردار باید با توجه به وسعت شهر و حجم عملیات شهرداری وظایف لازم را به عهده مسئولین واحدهای تابعه شهرداری واگذار و اختیارات لازم برای اجرا وظایف را با رعایت مقررات و مفاد مرتبط آیین­نامه­های مالی و معاملاتی و نصاب­های مقرر در آن به آن­ها تفویض نماید.</a:t>
            </a:r>
            <a:endParaRPr lang="en-US" b="1" dirty="0">
              <a:solidFill>
                <a:schemeClr val="tx1"/>
              </a:solidFill>
              <a:cs typeface="B Nazanin" panose="00000400000000000000" pitchFamily="2" charset="-78"/>
            </a:endParaRP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4: ایجاد </a:t>
            </a:r>
            <a:r>
              <a:rPr lang="fa-IR" b="1" u="sng" dirty="0">
                <a:solidFill>
                  <a:schemeClr val="tx1"/>
                </a:solidFill>
                <a:cs typeface="B Nazanin" panose="00000400000000000000" pitchFamily="2" charset="-78"/>
              </a:rPr>
              <a:t>هر گونه تعهدات هزینه­ای برای شهرداری از جمله اضافه کار معوق، پاداش، رفاهیات و غیره</a:t>
            </a:r>
            <a:r>
              <a:rPr lang="fa-IR" b="1" dirty="0">
                <a:solidFill>
                  <a:schemeClr val="tx1"/>
                </a:solidFill>
                <a:cs typeface="B Nazanin" panose="00000400000000000000" pitchFamily="2" charset="-78"/>
              </a:rPr>
              <a:t> که در اختیار شهرداری می­باشد </a:t>
            </a:r>
            <a:r>
              <a:rPr lang="fa-IR" b="1" u="sng" dirty="0">
                <a:solidFill>
                  <a:schemeClr val="tx1"/>
                </a:solidFill>
                <a:cs typeface="B Nazanin" panose="00000400000000000000" pitchFamily="2" charset="-78"/>
              </a:rPr>
              <a:t>بدون داشتن منابع لازم، غیر مجاز</a:t>
            </a:r>
            <a:r>
              <a:rPr lang="fa-IR" b="1" dirty="0">
                <a:solidFill>
                  <a:schemeClr val="tx1"/>
                </a:solidFill>
                <a:cs typeface="B Nazanin" panose="00000400000000000000" pitchFamily="2" charset="-78"/>
              </a:rPr>
              <a:t> خواهد بود.</a:t>
            </a:r>
            <a:endParaRPr lang="en-US" b="1" dirty="0">
              <a:solidFill>
                <a:schemeClr val="tx1"/>
              </a:solidFill>
              <a:cs typeface="B Nazanin" panose="00000400000000000000" pitchFamily="2" charset="-78"/>
            </a:endParaRPr>
          </a:p>
          <a:p>
            <a:pPr algn="just">
              <a:lnSpc>
                <a:spcPct val="150000"/>
              </a:lnSpc>
              <a:buFont typeface="Wingdings" panose="05000000000000000000" pitchFamily="2" charset="2"/>
              <a:buChar char="v"/>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263B507B-FC09-4BF9-BF42-F3D09497B271}"/>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86</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11466912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D20FA-37FC-4678-8AD3-71F278A648A7}"/>
              </a:ext>
            </a:extLst>
          </p:cNvPr>
          <p:cNvSpPr>
            <a:spLocks noGrp="1"/>
          </p:cNvSpPr>
          <p:nvPr>
            <p:ph type="title"/>
          </p:nvPr>
        </p:nvSpPr>
        <p:spPr>
          <a:xfrm>
            <a:off x="609599" y="609600"/>
            <a:ext cx="6347713" cy="685800"/>
          </a:xfrm>
        </p:spPr>
        <p:txBody>
          <a:bodyPr>
            <a:normAutofit fontScale="90000"/>
          </a:bodyPr>
          <a:lstStyle/>
          <a:p>
            <a:pPr algn="r" rtl="1"/>
            <a:r>
              <a:rPr lang="ar-SA" sz="3200" b="1"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وقوع حوادث غیرمترقبه</a:t>
            </a:r>
            <a:br>
              <a:rPr lang="en-US"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br>
            <a:endParaRPr lang="en-US"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FB7D9C8F-26D2-44E6-AEAB-F52D65199E87}"/>
              </a:ext>
            </a:extLst>
          </p:cNvPr>
          <p:cNvSpPr>
            <a:spLocks noGrp="1"/>
          </p:cNvSpPr>
          <p:nvPr>
            <p:ph idx="1"/>
          </p:nvPr>
        </p:nvSpPr>
        <p:spPr>
          <a:xfrm>
            <a:off x="685800" y="1295400"/>
            <a:ext cx="6347714" cy="3880773"/>
          </a:xfrm>
        </p:spPr>
        <p:txBody>
          <a:bodyPr/>
          <a:lstStyle/>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در صورتی که حوادث غیرمترقبه در شهر حادث شود </a:t>
            </a:r>
            <a:r>
              <a:rPr lang="fa-IR" b="1" u="sng" dirty="0">
                <a:solidFill>
                  <a:schemeClr val="tx1"/>
                </a:solidFill>
                <a:cs typeface="B Nazanin" panose="00000400000000000000" pitchFamily="2" charset="-78"/>
              </a:rPr>
              <a:t>جهت هزینه­کرد اعتبارات همه ساله مبلغی بابت این موضوع در بودجه پیش­بینی گردد</a:t>
            </a:r>
            <a:r>
              <a:rPr lang="fa-IR" b="1" dirty="0">
                <a:solidFill>
                  <a:schemeClr val="tx1"/>
                </a:solidFill>
                <a:cs typeface="B Nazanin" panose="00000400000000000000" pitchFamily="2" charset="-78"/>
              </a:rPr>
              <a:t> میزان آن با توجه به بودجه شهرداری </a:t>
            </a:r>
            <a:r>
              <a:rPr lang="fa-IR" b="1" u="sng" dirty="0">
                <a:solidFill>
                  <a:schemeClr val="tx1"/>
                </a:solidFill>
                <a:cs typeface="B Nazanin" panose="00000400000000000000" pitchFamily="2" charset="-78"/>
              </a:rPr>
              <a:t>حداکثر 5% (پنج درصد)</a:t>
            </a:r>
            <a:r>
              <a:rPr lang="fa-IR" b="1" dirty="0">
                <a:solidFill>
                  <a:schemeClr val="tx1"/>
                </a:solidFill>
                <a:cs typeface="B Nazanin" panose="00000400000000000000" pitchFamily="2" charset="-78"/>
              </a:rPr>
              <a:t> آن خواهد بود. لازم است اعتبار فوق صرفا در شرایط خاص بروز حوادث غیرمترقبه هزینه گردد و </a:t>
            </a:r>
            <a:r>
              <a:rPr lang="fa-IR" b="1" u="sng" dirty="0">
                <a:solidFill>
                  <a:schemeClr val="tx1"/>
                </a:solidFill>
                <a:cs typeface="B Nazanin" panose="00000400000000000000" pitchFamily="2" charset="-78"/>
              </a:rPr>
              <a:t>هر گونه هزینه مازاد بر آن بدون اخذ مجوز از شورای اسلامی شهر ممنوع می­باشد. </a:t>
            </a:r>
            <a:r>
              <a:rPr lang="fa-IR" b="1" dirty="0">
                <a:solidFill>
                  <a:schemeClr val="tx1"/>
                </a:solidFill>
                <a:cs typeface="B Nazanin" panose="00000400000000000000" pitchFamily="2" charset="-78"/>
              </a:rPr>
              <a:t>ضمناً پس از هزینه اعتبارات فوق بایستی موضوع هزینه و محل هزینه در گزارش عملکرد (تفریغ) بودجه ذکر گردد.</a:t>
            </a:r>
            <a:endParaRPr lang="en-US" b="1" dirty="0">
              <a:solidFill>
                <a:schemeClr val="tx1"/>
              </a:solidFill>
              <a:cs typeface="B Nazanin" panose="00000400000000000000" pitchFamily="2" charset="-78"/>
            </a:endParaRPr>
          </a:p>
          <a:p>
            <a:pPr algn="just" rtl="1">
              <a:lnSpc>
                <a:spcPct val="150000"/>
              </a:lnSpc>
              <a:buFont typeface="Wingdings" panose="05000000000000000000" pitchFamily="2" charset="2"/>
              <a:buChar char="v"/>
            </a:pPr>
            <a:endParaRPr lang="en-US" b="1" dirty="0">
              <a:cs typeface="B Nazanin" panose="00000400000000000000" pitchFamily="2" charset="-78"/>
            </a:endParaRPr>
          </a:p>
        </p:txBody>
      </p:sp>
      <p:sp>
        <p:nvSpPr>
          <p:cNvPr id="4" name="Slide Number Placeholder 5">
            <a:extLst>
              <a:ext uri="{FF2B5EF4-FFF2-40B4-BE49-F238E27FC236}">
                <a16:creationId xmlns:a16="http://schemas.microsoft.com/office/drawing/2014/main" id="{799F4311-1AF7-476C-AAE2-295A9B1F77AC}"/>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87</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8590069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2E3AB-68DD-458F-BE44-6A53A7DFD613}"/>
              </a:ext>
            </a:extLst>
          </p:cNvPr>
          <p:cNvSpPr>
            <a:spLocks noGrp="1"/>
          </p:cNvSpPr>
          <p:nvPr>
            <p:ph type="title"/>
          </p:nvPr>
        </p:nvSpPr>
        <p:spPr>
          <a:xfrm>
            <a:off x="609599" y="609600"/>
            <a:ext cx="6347713" cy="990600"/>
          </a:xfrm>
        </p:spPr>
        <p:txBody>
          <a:bodyPr>
            <a:normAutofit/>
          </a:bodyPr>
          <a:lstStyle/>
          <a:p>
            <a:pPr algn="r"/>
            <a:r>
              <a:rPr lang="fa-IR"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کنترل و نظارت بر اجرای بودجه</a:t>
            </a:r>
            <a:endParaRPr lang="en-US" sz="32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graphicFrame>
        <p:nvGraphicFramePr>
          <p:cNvPr id="7" name="Content Placeholder 6">
            <a:extLst>
              <a:ext uri="{FF2B5EF4-FFF2-40B4-BE49-F238E27FC236}">
                <a16:creationId xmlns:a16="http://schemas.microsoft.com/office/drawing/2014/main" id="{1D45CD08-EFB3-497F-9301-DEBD7FA76DF1}"/>
              </a:ext>
            </a:extLst>
          </p:cNvPr>
          <p:cNvGraphicFramePr>
            <a:graphicFrameLocks noGrp="1"/>
          </p:cNvGraphicFramePr>
          <p:nvPr>
            <p:ph idx="1"/>
            <p:extLst>
              <p:ext uri="{D42A27DB-BD31-4B8C-83A1-F6EECF244321}">
                <p14:modId xmlns:p14="http://schemas.microsoft.com/office/powerpoint/2010/main" val="4011107724"/>
              </p:ext>
            </p:extLst>
          </p:nvPr>
        </p:nvGraphicFramePr>
        <p:xfrm>
          <a:off x="1089912" y="1981200"/>
          <a:ext cx="5867400" cy="35766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5">
            <a:extLst>
              <a:ext uri="{FF2B5EF4-FFF2-40B4-BE49-F238E27FC236}">
                <a16:creationId xmlns:a16="http://schemas.microsoft.com/office/drawing/2014/main" id="{B0448974-9EAB-4CAD-8516-5CCDD7ABCF7B}"/>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88</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254132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D7E19C-1DED-4A73-9604-79445FAD3D43}"/>
              </a:ext>
            </a:extLst>
          </p:cNvPr>
          <p:cNvSpPr>
            <a:spLocks noGrp="1"/>
          </p:cNvSpPr>
          <p:nvPr>
            <p:ph idx="1"/>
          </p:nvPr>
        </p:nvSpPr>
        <p:spPr>
          <a:xfrm>
            <a:off x="304800" y="381000"/>
            <a:ext cx="6858000" cy="5812763"/>
          </a:xfrm>
        </p:spPr>
        <p:txBody>
          <a:bodyPr>
            <a:noAutofit/>
          </a:bodyPr>
          <a:lstStyle/>
          <a:p>
            <a:pPr algn="just" rtl="1">
              <a:lnSpc>
                <a:spcPct val="160000"/>
              </a:lnSpc>
              <a:buFont typeface="Wingdings" panose="05000000000000000000" pitchFamily="2" charset="2"/>
              <a:buChar char="v"/>
            </a:pPr>
            <a:r>
              <a:rPr lang="fa-IR"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اصلاح بودجه: </a:t>
            </a:r>
          </a:p>
          <a:p>
            <a:pPr marL="0" indent="0" algn="just" rtl="1">
              <a:lnSpc>
                <a:spcPct val="160000"/>
              </a:lnSpc>
              <a:buNone/>
            </a:pPr>
            <a:r>
              <a:rPr lang="fa-IR" sz="1600" b="1" dirty="0">
                <a:solidFill>
                  <a:schemeClr val="tx1"/>
                </a:solidFill>
                <a:cs typeface="B Nazanin" panose="00000400000000000000" pitchFamily="2" charset="-78"/>
              </a:rPr>
              <a:t>تغییراتی است که بر حسب ضرورت در طول سال در بودجه سالانه شهرداری به سه صورت اعمال می­گردد:</a:t>
            </a:r>
            <a:endParaRPr lang="en-US" sz="1600" b="1" dirty="0">
              <a:solidFill>
                <a:schemeClr val="tx1"/>
              </a:solidFill>
              <a:cs typeface="B Nazanin" panose="00000400000000000000" pitchFamily="2" charset="-78"/>
            </a:endParaRPr>
          </a:p>
          <a:p>
            <a:pPr marL="0" indent="0" algn="just" rtl="1">
              <a:lnSpc>
                <a:spcPct val="160000"/>
              </a:lnSpc>
              <a:buNone/>
            </a:pPr>
            <a:r>
              <a:rPr lang="fa-IR" sz="1600" b="1" dirty="0">
                <a:solidFill>
                  <a:schemeClr val="accent1">
                    <a:lumMod val="50000"/>
                  </a:schemeClr>
                </a:solidFill>
                <a:cs typeface="B Nazanin" panose="00000400000000000000" pitchFamily="2" charset="-78"/>
              </a:rPr>
              <a:t>الف) افزایش/کاهش اعتبار تا سقف مجاز ماده 28 آیین­نامه مالی</a:t>
            </a:r>
            <a:r>
              <a:rPr lang="fa-IR" sz="1600" b="1" dirty="0">
                <a:solidFill>
                  <a:schemeClr val="tx1"/>
                </a:solidFill>
                <a:cs typeface="B Nazanin" panose="00000400000000000000" pitchFamily="2" charset="-78"/>
              </a:rPr>
              <a:t>: </a:t>
            </a:r>
            <a:r>
              <a:rPr lang="fa-IR" sz="1600" b="1" u="sng" dirty="0">
                <a:solidFill>
                  <a:schemeClr val="tx1"/>
                </a:solidFill>
                <a:cs typeface="B Nazanin" panose="00000400000000000000" pitchFamily="2" charset="-78"/>
              </a:rPr>
              <a:t>تغییرات تا سقف 10% در سطح اعتبارات برنامه­ها (در طبقه­بندی عملیاتی)</a:t>
            </a:r>
            <a:r>
              <a:rPr lang="fa-IR" sz="1600" b="1" dirty="0">
                <a:solidFill>
                  <a:schemeClr val="tx1"/>
                </a:solidFill>
                <a:cs typeface="B Nazanin" panose="00000400000000000000" pitchFamily="2" charset="-78"/>
              </a:rPr>
              <a:t> </a:t>
            </a:r>
            <a:r>
              <a:rPr lang="fa-IR" sz="1600" b="1" u="sng" dirty="0">
                <a:solidFill>
                  <a:schemeClr val="tx1"/>
                </a:solidFill>
                <a:cs typeface="B Nazanin" panose="00000400000000000000" pitchFamily="2" charset="-78"/>
              </a:rPr>
              <a:t>با لحاظ اینکه در طرح­های تملک دارایی سرمایه­ای حداکثر تا 100% اعتبار مصوب یک طرح قابل افزایش یا کاهش بوده و در مواد هزینه­ای زیر فصل حداکثر 30 درصد آن مواد قابل افزایش یا کاهش است</a:t>
            </a:r>
            <a:r>
              <a:rPr lang="fa-IR" sz="1600" b="1" dirty="0">
                <a:solidFill>
                  <a:schemeClr val="tx1"/>
                </a:solidFill>
                <a:cs typeface="B Nazanin" panose="00000400000000000000" pitchFamily="2" charset="-78"/>
              </a:rPr>
              <a:t>. در هر صورت </a:t>
            </a:r>
            <a:r>
              <a:rPr lang="fa-IR" sz="1600" b="1" u="sng" dirty="0">
                <a:solidFill>
                  <a:schemeClr val="tx1"/>
                </a:solidFill>
                <a:cs typeface="B Nazanin" panose="00000400000000000000" pitchFamily="2" charset="-78"/>
              </a:rPr>
              <a:t>سر جمع منابع و مصارف مصوب بودجه نباید تغییری نماید.</a:t>
            </a:r>
            <a:r>
              <a:rPr lang="fa-IR" sz="1600" b="1" dirty="0">
                <a:solidFill>
                  <a:schemeClr val="tx1"/>
                </a:solidFill>
                <a:cs typeface="B Nazanin" panose="00000400000000000000" pitchFamily="2" charset="-78"/>
              </a:rPr>
              <a:t> در این صورت شهرداری احتیاجی به ارائه آن تغییرات جهت تصویب در شورای اسلامی شهر نخواهد داشت.</a:t>
            </a:r>
            <a:endParaRPr lang="en-US" sz="1600" b="1" dirty="0">
              <a:solidFill>
                <a:schemeClr val="tx1"/>
              </a:solidFill>
              <a:cs typeface="B Nazanin" panose="00000400000000000000" pitchFamily="2" charset="-78"/>
            </a:endParaRPr>
          </a:p>
          <a:p>
            <a:pPr marL="0" indent="0" algn="just" rtl="1">
              <a:lnSpc>
                <a:spcPct val="160000"/>
              </a:lnSpc>
              <a:buNone/>
            </a:pPr>
            <a:r>
              <a:rPr lang="fa-IR" sz="1600" b="1" dirty="0">
                <a:solidFill>
                  <a:schemeClr val="accent1">
                    <a:lumMod val="50000"/>
                  </a:schemeClr>
                </a:solidFill>
                <a:cs typeface="B Nazanin" panose="00000400000000000000" pitchFamily="2" charset="-78"/>
              </a:rPr>
              <a:t>ب) افزایش/کاهش اعتبار بیش از سقف مجاز ماده 28 آیین­نامه مالی</a:t>
            </a:r>
            <a:r>
              <a:rPr lang="fa-IR" sz="1600" b="1" dirty="0">
                <a:solidFill>
                  <a:schemeClr val="tx1"/>
                </a:solidFill>
                <a:cs typeface="B Nazanin" panose="00000400000000000000" pitchFamily="2" charset="-78"/>
              </a:rPr>
              <a:t>: </a:t>
            </a:r>
            <a:r>
              <a:rPr lang="fa-IR" sz="1600" b="1" u="sng" dirty="0">
                <a:solidFill>
                  <a:schemeClr val="tx1"/>
                </a:solidFill>
                <a:cs typeface="B Nazanin" panose="00000400000000000000" pitchFamily="2" charset="-78"/>
              </a:rPr>
              <a:t>هرگاه شهرداری بخواهد تغییرات بیش از 10% تغییرات ذکر شده در بند الف ایجاد کند، بدون آنکه سر جمع منابع و مصارف مصوب بودجه تغییری کند، موظف است لایحه اصلاحیه بودجه یا بودجه اصلاحی را تهیه </a:t>
            </a:r>
            <a:r>
              <a:rPr lang="fa-IR" sz="1600" b="1" dirty="0">
                <a:solidFill>
                  <a:schemeClr val="tx1"/>
                </a:solidFill>
                <a:cs typeface="B Nazanin" panose="00000400000000000000" pitchFamily="2" charset="-78"/>
              </a:rPr>
              <a:t>و به استناد ماده 80 قانون تشکیلات، وظایف و انتخاب شوراهای اسلامی کشور و انتخاب شهرداران </a:t>
            </a:r>
            <a:r>
              <a:rPr lang="fa-IR" sz="1600" b="1" u="sng" dirty="0">
                <a:solidFill>
                  <a:schemeClr val="tx1"/>
                </a:solidFill>
                <a:cs typeface="B Nazanin" panose="00000400000000000000" pitchFamily="2" charset="-78"/>
              </a:rPr>
              <a:t>به تصویب شورای اسلامی شهر بر</a:t>
            </a:r>
            <a:r>
              <a:rPr lang="fa-IR" sz="1600" b="1" dirty="0">
                <a:solidFill>
                  <a:schemeClr val="tx1"/>
                </a:solidFill>
                <a:cs typeface="B Nazanin" panose="00000400000000000000" pitchFamily="2" charset="-78"/>
              </a:rPr>
              <a:t>ساند.</a:t>
            </a:r>
            <a:endParaRPr lang="en-US" sz="1600" b="1" dirty="0">
              <a:solidFill>
                <a:schemeClr val="tx1"/>
              </a:solidFill>
              <a:cs typeface="B Nazanin" panose="00000400000000000000" pitchFamily="2" charset="-78"/>
            </a:endParaRPr>
          </a:p>
          <a:p>
            <a:pPr marL="0" indent="0" algn="just">
              <a:lnSpc>
                <a:spcPct val="160000"/>
              </a:lnSpc>
              <a:buNone/>
            </a:pPr>
            <a:endParaRPr lang="en-US" sz="16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CCBD0A70-1F91-48A1-9449-AA1150E96F5F}"/>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8</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1523755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9306D2-A39E-4587-99AF-DE7B1D9720EC}"/>
              </a:ext>
            </a:extLst>
          </p:cNvPr>
          <p:cNvSpPr>
            <a:spLocks noGrp="1"/>
          </p:cNvSpPr>
          <p:nvPr>
            <p:ph idx="1"/>
          </p:nvPr>
        </p:nvSpPr>
        <p:spPr>
          <a:xfrm>
            <a:off x="609599" y="533400"/>
            <a:ext cx="6347714" cy="5507963"/>
          </a:xfrm>
        </p:spPr>
        <p:txBody>
          <a:bodyPr>
            <a:noAutofit/>
          </a:bodyPr>
          <a:lstStyle/>
          <a:p>
            <a:pPr marL="0" indent="0" algn="just" rtl="1">
              <a:lnSpc>
                <a:spcPct val="150000"/>
              </a:lnSpc>
              <a:buNone/>
            </a:pPr>
            <a:r>
              <a:rPr lang="fa-IR" sz="2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کنترل و نظارت حین اجرای بودجه</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منظور از این نوع نظارت تخص</a:t>
            </a:r>
            <a:r>
              <a:rPr lang="fa-IR" b="1" u="sng" dirty="0">
                <a:solidFill>
                  <a:schemeClr val="tx1"/>
                </a:solidFill>
                <a:cs typeface="B Nazanin" panose="00000400000000000000" pitchFamily="2" charset="-78"/>
              </a:rPr>
              <a:t>یص، تامین، تعهد اعتبار، درخواست وجه و در نهایت رسیدگی به اسناد توسط ذیحساب یا قائم‌مقام ایشان </a:t>
            </a:r>
            <a:r>
              <a:rPr lang="fa-IR" b="1" dirty="0">
                <a:solidFill>
                  <a:schemeClr val="tx1"/>
                </a:solidFill>
                <a:cs typeface="B Nazanin" panose="00000400000000000000" pitchFamily="2" charset="-78"/>
              </a:rPr>
              <a:t>خواهد بود و هدف از برقراری سیستم کنترل و نظارت بر اجرای بودجه، اطمینان از رعایت خط‌مشی‌ها، برنامه‌ها، روش‌ها، قوانین و مقرراتی است که می‌توانند تاثیر بسزایی بر عملیات و گزارش‌ها داشته باشند.</a:t>
            </a:r>
          </a:p>
          <a:p>
            <a:pPr algn="r" rtl="1">
              <a:lnSpc>
                <a:spcPct val="150000"/>
              </a:lnSpc>
              <a:buFont typeface="Wingdings" panose="05000000000000000000" pitchFamily="2" charset="2"/>
              <a:buChar char="v"/>
            </a:pPr>
            <a:r>
              <a:rPr lang="fa-IR" b="1" dirty="0">
                <a:solidFill>
                  <a:schemeClr val="tx1"/>
                </a:solidFill>
                <a:cs typeface="B Nazanin" panose="00000400000000000000" pitchFamily="2" charset="-78"/>
              </a:rPr>
              <a:t>نظارت بر اجرای بودجه در شهرداری‌های کشور بر دو نوع است:</a:t>
            </a:r>
            <a:br>
              <a:rPr lang="fa-IR" b="1" dirty="0">
                <a:solidFill>
                  <a:schemeClr val="tx1"/>
                </a:solidFill>
                <a:cs typeface="B Nazanin" panose="00000400000000000000" pitchFamily="2" charset="-78"/>
              </a:rPr>
            </a:br>
            <a:r>
              <a:rPr lang="fa-IR" b="1" dirty="0">
                <a:solidFill>
                  <a:schemeClr val="tx1"/>
                </a:solidFill>
                <a:cs typeface="B Nazanin" panose="00000400000000000000" pitchFamily="2" charset="-78"/>
              </a:rPr>
              <a:t>الف) نظارت اداری شهرداری</a:t>
            </a:r>
            <a:br>
              <a:rPr lang="fa-IR" b="1" dirty="0">
                <a:solidFill>
                  <a:schemeClr val="tx1"/>
                </a:solidFill>
                <a:cs typeface="B Nazanin" panose="00000400000000000000" pitchFamily="2" charset="-78"/>
              </a:rPr>
            </a:br>
            <a:r>
              <a:rPr lang="fa-IR" b="1" dirty="0">
                <a:solidFill>
                  <a:schemeClr val="tx1"/>
                </a:solidFill>
                <a:cs typeface="B Nazanin" panose="00000400000000000000" pitchFamily="2" charset="-78"/>
              </a:rPr>
              <a:t>ب) نظارت شورای اسلامی شهر</a:t>
            </a:r>
          </a:p>
          <a:p>
            <a:pPr algn="just" rtl="1">
              <a:lnSpc>
                <a:spcPct val="150000"/>
              </a:lnSpc>
              <a:buFont typeface="Wingdings" panose="05000000000000000000" pitchFamily="2" charset="2"/>
              <a:buChar char="v"/>
            </a:pPr>
            <a:endParaRPr lang="en-US" sz="1600" dirty="0">
              <a:cs typeface="B Nazanin" panose="00000400000000000000" pitchFamily="2" charset="-78"/>
            </a:endParaRPr>
          </a:p>
        </p:txBody>
      </p:sp>
      <p:sp>
        <p:nvSpPr>
          <p:cNvPr id="4" name="Slide Number Placeholder 5">
            <a:extLst>
              <a:ext uri="{FF2B5EF4-FFF2-40B4-BE49-F238E27FC236}">
                <a16:creationId xmlns:a16="http://schemas.microsoft.com/office/drawing/2014/main" id="{246B9FDA-DDAB-4E75-B3B6-9149F6A6A5A0}"/>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89</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87747552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83D239-459A-434E-A140-D51CC01FB69D}"/>
              </a:ext>
            </a:extLst>
          </p:cNvPr>
          <p:cNvSpPr>
            <a:spLocks noGrp="1"/>
          </p:cNvSpPr>
          <p:nvPr>
            <p:ph idx="1"/>
          </p:nvPr>
        </p:nvSpPr>
        <p:spPr>
          <a:xfrm>
            <a:off x="609600" y="381000"/>
            <a:ext cx="6347714" cy="3880773"/>
          </a:xfrm>
        </p:spPr>
        <p:txBody>
          <a:bodyPr>
            <a:noAutofit/>
          </a:bodyPr>
          <a:lstStyle/>
          <a:p>
            <a:pPr marL="0" indent="0" algn="just" rtl="1">
              <a:lnSpc>
                <a:spcPct val="150000"/>
              </a:lnSpc>
              <a:buNone/>
            </a:pPr>
            <a:r>
              <a:rPr lang="fa-IR" sz="2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الف) نظارت اداری شهرداری</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نظارتی است که </a:t>
            </a:r>
            <a:r>
              <a:rPr lang="fa-IR" b="1" u="sng" dirty="0">
                <a:solidFill>
                  <a:schemeClr val="tx1"/>
                </a:solidFill>
                <a:cs typeface="B Nazanin" panose="00000400000000000000" pitchFamily="2" charset="-78"/>
              </a:rPr>
              <a:t>به وسیله شهرداری و از طرق مختلف حسابداری، آماری </a:t>
            </a:r>
            <a:r>
              <a:rPr lang="fa-IR" b="1" dirty="0">
                <a:solidFill>
                  <a:schemeClr val="tx1"/>
                </a:solidFill>
                <a:cs typeface="B Nazanin" panose="00000400000000000000" pitchFamily="2" charset="-78"/>
              </a:rPr>
              <a:t>و نظارت بر اجرای صحیح مراحل انجام هزینه صورت می‌گیرد و </a:t>
            </a:r>
            <a:r>
              <a:rPr lang="fa-IR" b="1" u="sng" dirty="0">
                <a:solidFill>
                  <a:schemeClr val="tx1"/>
                </a:solidFill>
                <a:cs typeface="B Nazanin" panose="00000400000000000000" pitchFamily="2" charset="-78"/>
              </a:rPr>
              <a:t>ناظر بر عملیات و پیشرفت فیزیکی</a:t>
            </a:r>
            <a:r>
              <a:rPr lang="fa-IR" b="1" dirty="0">
                <a:solidFill>
                  <a:schemeClr val="tx1"/>
                </a:solidFill>
                <a:cs typeface="B Nazanin" panose="00000400000000000000" pitchFamily="2" charset="-78"/>
              </a:rPr>
              <a:t> کار نیز می‌باشد.</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با ایجاد یک سیستم کنترل و نظارت بر اجرای بودجه، میزان هزینه‌های قطعی از اعتبارات مصوب تجاوز نکرده، </a:t>
            </a:r>
            <a:r>
              <a:rPr lang="fa-IR" b="1" u="sng" dirty="0">
                <a:solidFill>
                  <a:schemeClr val="tx1"/>
                </a:solidFill>
                <a:cs typeface="B Nazanin" panose="00000400000000000000" pitchFamily="2" charset="-78"/>
              </a:rPr>
              <a:t>پرداخت‌ها با رعایت کامل </a:t>
            </a:r>
            <a:r>
              <a:rPr lang="fa-IR" b="1" dirty="0">
                <a:solidFill>
                  <a:schemeClr val="tx1"/>
                </a:solidFill>
                <a:cs typeface="B Nazanin" panose="00000400000000000000" pitchFamily="2" charset="-78"/>
              </a:rPr>
              <a:t>مقررات از جمله دستورالعمل خزانه‌داری و </a:t>
            </a:r>
            <a:r>
              <a:rPr lang="fa-IR" b="1" u="sng" dirty="0">
                <a:solidFill>
                  <a:schemeClr val="tx1"/>
                </a:solidFill>
                <a:cs typeface="B Nazanin" panose="00000400000000000000" pitchFamily="2" charset="-78"/>
              </a:rPr>
              <a:t>شیوه‌نامه تخصیص اعتبار </a:t>
            </a:r>
            <a:r>
              <a:rPr lang="fa-IR" b="1" dirty="0">
                <a:solidFill>
                  <a:schemeClr val="tx1"/>
                </a:solidFill>
                <a:cs typeface="B Nazanin" panose="00000400000000000000" pitchFamily="2" charset="-78"/>
              </a:rPr>
              <a:t>در شهرداری به عمل خواهد آمد و اجرای عملیات با برنامه‌ها و هدف‌های از قبل پیش‌بینی شده مطابقت خواهد داشت. علاوه بر کنترل حسابداری و کنترل آماری بودجه، نظارت اداری می‌تواند به </a:t>
            </a:r>
            <a:r>
              <a:rPr lang="fa-IR" b="1" u="sng" dirty="0">
                <a:solidFill>
                  <a:schemeClr val="tx1"/>
                </a:solidFill>
                <a:cs typeface="B Nazanin" panose="00000400000000000000" pitchFamily="2" charset="-78"/>
              </a:rPr>
              <a:t>نظارت مالی </a:t>
            </a:r>
            <a:r>
              <a:rPr lang="fa-IR" b="1" dirty="0">
                <a:solidFill>
                  <a:schemeClr val="tx1"/>
                </a:solidFill>
                <a:cs typeface="B Nazanin" panose="00000400000000000000" pitchFamily="2" charset="-78"/>
              </a:rPr>
              <a:t>و </a:t>
            </a:r>
            <a:r>
              <a:rPr lang="fa-IR" b="1" u="sng" dirty="0">
                <a:solidFill>
                  <a:schemeClr val="tx1"/>
                </a:solidFill>
                <a:cs typeface="B Nazanin" panose="00000400000000000000" pitchFamily="2" charset="-78"/>
              </a:rPr>
              <a:t>نظارت عملیاتی </a:t>
            </a:r>
            <a:r>
              <a:rPr lang="fa-IR" b="1" dirty="0">
                <a:solidFill>
                  <a:schemeClr val="tx1"/>
                </a:solidFill>
                <a:cs typeface="B Nazanin" panose="00000400000000000000" pitchFamily="2" charset="-78"/>
              </a:rPr>
              <a:t>تقسیم گردد.</a:t>
            </a:r>
          </a:p>
        </p:txBody>
      </p:sp>
      <p:sp>
        <p:nvSpPr>
          <p:cNvPr id="4" name="Slide Number Placeholder 5">
            <a:extLst>
              <a:ext uri="{FF2B5EF4-FFF2-40B4-BE49-F238E27FC236}">
                <a16:creationId xmlns:a16="http://schemas.microsoft.com/office/drawing/2014/main" id="{07DE4B11-76BC-48EC-A8C2-49E7A95FE568}"/>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90</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82183709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38BBB8-7ABC-455F-BA9C-462EC3AFF2C7}"/>
              </a:ext>
            </a:extLst>
          </p:cNvPr>
          <p:cNvSpPr>
            <a:spLocks noGrp="1"/>
          </p:cNvSpPr>
          <p:nvPr>
            <p:ph idx="1"/>
          </p:nvPr>
        </p:nvSpPr>
        <p:spPr>
          <a:xfrm>
            <a:off x="609600" y="685800"/>
            <a:ext cx="6347714" cy="3880773"/>
          </a:xfrm>
        </p:spPr>
        <p:txBody>
          <a:bodyPr>
            <a:noAutofit/>
          </a:bodyPr>
          <a:lstStyle/>
          <a:p>
            <a:pPr algn="just" rtl="1">
              <a:lnSpc>
                <a:spcPct val="150000"/>
              </a:lnSpc>
              <a:buFont typeface="Wingdings" panose="05000000000000000000" pitchFamily="2" charset="2"/>
              <a:buChar char="v"/>
            </a:pPr>
            <a:r>
              <a:rPr lang="fa-IR" sz="1700" b="1" u="sng" dirty="0">
                <a:solidFill>
                  <a:schemeClr val="tx1"/>
                </a:solidFill>
                <a:cs typeface="B Nazanin" panose="00000400000000000000" pitchFamily="2" charset="-78"/>
              </a:rPr>
              <a:t>نظارت مالی </a:t>
            </a:r>
            <a:r>
              <a:rPr lang="fa-IR" sz="1700" b="1" dirty="0">
                <a:solidFill>
                  <a:schemeClr val="tx1"/>
                </a:solidFill>
                <a:cs typeface="B Nazanin" panose="00000400000000000000" pitchFamily="2" charset="-78"/>
              </a:rPr>
              <a:t>شامل کلیه کنترل‌هایی است که </a:t>
            </a:r>
            <a:r>
              <a:rPr lang="fa-IR" sz="1700" b="1" u="sng" dirty="0">
                <a:solidFill>
                  <a:schemeClr val="tx1"/>
                </a:solidFill>
                <a:cs typeface="B Nazanin" panose="00000400000000000000" pitchFamily="2" charset="-78"/>
              </a:rPr>
              <a:t>قبل و بعد از مصرف منابع مالی می‌شود</a:t>
            </a:r>
            <a:r>
              <a:rPr lang="fa-IR" sz="1700" b="1" dirty="0">
                <a:solidFill>
                  <a:schemeClr val="tx1"/>
                </a:solidFill>
                <a:cs typeface="B Nazanin" panose="00000400000000000000" pitchFamily="2" charset="-78"/>
              </a:rPr>
              <a:t>. هدف اصلی نظارت مالی حصول اطمینان از رعایت قوانین و مقررات و محدودیت‌های بودجه‌ای و اعمال کنترل‌های لازم در جهت مصرف منابع در برنامه‌ها و فعالیت‌های مصوب بر اساس بودجه سالانه شهرداری است که به تصویب شورای اسلامی شهر رسیده است و این موضوع از </a:t>
            </a:r>
            <a:r>
              <a:rPr lang="fa-IR" sz="1700" b="1" u="sng" dirty="0">
                <a:solidFill>
                  <a:schemeClr val="tx1"/>
                </a:solidFill>
                <a:cs typeface="B Nazanin" panose="00000400000000000000" pitchFamily="2" charset="-78"/>
              </a:rPr>
              <a:t>طریق معاونت مالی و اقتصادی </a:t>
            </a:r>
            <a:r>
              <a:rPr lang="fa-IR" sz="1700" b="1" dirty="0">
                <a:solidFill>
                  <a:schemeClr val="tx1"/>
                </a:solidFill>
                <a:cs typeface="B Nazanin" panose="00000400000000000000" pitchFamily="2" charset="-78"/>
              </a:rPr>
              <a:t>(معاونت مرتبط بسته به ساختار سازمان مصوب) اعمال می‌گردد.</a:t>
            </a:r>
          </a:p>
          <a:p>
            <a:pPr algn="just" rtl="1">
              <a:lnSpc>
                <a:spcPct val="150000"/>
              </a:lnSpc>
              <a:buFont typeface="Wingdings" panose="05000000000000000000" pitchFamily="2" charset="2"/>
              <a:buChar char="v"/>
            </a:pPr>
            <a:r>
              <a:rPr lang="fa-IR" sz="1700" b="1" u="sng" dirty="0">
                <a:solidFill>
                  <a:schemeClr val="tx1"/>
                </a:solidFill>
                <a:cs typeface="B Nazanin" panose="00000400000000000000" pitchFamily="2" charset="-78"/>
              </a:rPr>
              <a:t>نظارت عملیاتی </a:t>
            </a:r>
            <a:r>
              <a:rPr lang="fa-IR" sz="1700" b="1" dirty="0">
                <a:solidFill>
                  <a:schemeClr val="tx1"/>
                </a:solidFill>
                <a:cs typeface="B Nazanin" panose="00000400000000000000" pitchFamily="2" charset="-78"/>
              </a:rPr>
              <a:t>مشتمل بر </a:t>
            </a:r>
            <a:r>
              <a:rPr lang="fa-IR" sz="1700" b="1" u="sng" dirty="0">
                <a:solidFill>
                  <a:schemeClr val="tx1"/>
                </a:solidFill>
                <a:cs typeface="B Nazanin" panose="00000400000000000000" pitchFamily="2" charset="-78"/>
              </a:rPr>
              <a:t>میزان دستیابی به اهداف مصوب </a:t>
            </a:r>
            <a:r>
              <a:rPr lang="fa-IR" sz="1700" b="1" dirty="0">
                <a:solidFill>
                  <a:schemeClr val="tx1"/>
                </a:solidFill>
                <a:cs typeface="B Nazanin" panose="00000400000000000000" pitchFamily="2" charset="-78"/>
              </a:rPr>
              <a:t>و از پیش تعیین شده و بررسی پیشرفت طرح‌ها، فعالیت‌ها و برنامه‌ها بر اساس نظام برنامه‌ریزی و بودجه هر شهرداری می‌باشد که حسب مورد توسط </a:t>
            </a:r>
            <a:r>
              <a:rPr lang="fa-IR" sz="1700" b="1" u="sng" dirty="0">
                <a:solidFill>
                  <a:schemeClr val="tx1"/>
                </a:solidFill>
                <a:cs typeface="B Nazanin" panose="00000400000000000000" pitchFamily="2" charset="-78"/>
              </a:rPr>
              <a:t>واحدهای برنامه و بودجه</a:t>
            </a:r>
            <a:r>
              <a:rPr lang="fa-IR" sz="1700" b="1" dirty="0">
                <a:solidFill>
                  <a:schemeClr val="tx1"/>
                </a:solidFill>
                <a:cs typeface="B Nazanin" panose="00000400000000000000" pitchFamily="2" charset="-78"/>
              </a:rPr>
              <a:t>، کارشناسان فنی و اجرایی شامل مهندسان ناظر بر پروژه‌ها و طرح‌های عمرانی و نهادهای نظارتی است که با ارائه گزارش‌های مستمر صورت می‌پذیرد.</a:t>
            </a:r>
            <a:endParaRPr lang="en-US" sz="1700" b="1" dirty="0">
              <a:solidFill>
                <a:schemeClr val="tx1"/>
              </a:solidFill>
              <a:cs typeface="B Nazanin" panose="00000400000000000000" pitchFamily="2" charset="-78"/>
            </a:endParaRPr>
          </a:p>
          <a:p>
            <a:endParaRPr lang="en-US" sz="1700" b="1" dirty="0">
              <a:solidFill>
                <a:schemeClr val="tx1"/>
              </a:solidFill>
            </a:endParaRPr>
          </a:p>
        </p:txBody>
      </p:sp>
      <p:sp>
        <p:nvSpPr>
          <p:cNvPr id="4" name="Slide Number Placeholder 5">
            <a:extLst>
              <a:ext uri="{FF2B5EF4-FFF2-40B4-BE49-F238E27FC236}">
                <a16:creationId xmlns:a16="http://schemas.microsoft.com/office/drawing/2014/main" id="{E05FCD43-A7BA-45DE-AE7B-C1A0DA3F9F52}"/>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91</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71602868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3A5F8D-F0E3-4614-ACCD-883BC2600A24}"/>
              </a:ext>
            </a:extLst>
          </p:cNvPr>
          <p:cNvSpPr>
            <a:spLocks noGrp="1"/>
          </p:cNvSpPr>
          <p:nvPr>
            <p:ph idx="1"/>
          </p:nvPr>
        </p:nvSpPr>
        <p:spPr>
          <a:xfrm>
            <a:off x="685800" y="304800"/>
            <a:ext cx="6347714" cy="3880773"/>
          </a:xfrm>
        </p:spPr>
        <p:txBody>
          <a:bodyPr>
            <a:noAutofit/>
          </a:bodyPr>
          <a:lstStyle/>
          <a:p>
            <a:pPr marL="0" indent="0" algn="just" rtl="1">
              <a:lnSpc>
                <a:spcPct val="150000"/>
              </a:lnSpc>
              <a:buNone/>
            </a:pPr>
            <a:r>
              <a:rPr lang="fa-IR" sz="2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ب) نظارت شورای اسلامی شهر</a:t>
            </a:r>
          </a:p>
          <a:p>
            <a:pPr marL="0" indent="0" algn="just" rtl="1">
              <a:lnSpc>
                <a:spcPct val="150000"/>
              </a:lnSpc>
              <a:buNone/>
            </a:pPr>
            <a:r>
              <a:rPr lang="fa-IR" b="1" dirty="0">
                <a:solidFill>
                  <a:schemeClr val="tx1"/>
                </a:solidFill>
                <a:cs typeface="B Nazanin" panose="00000400000000000000" pitchFamily="2" charset="-78"/>
              </a:rPr>
              <a:t>به موجب بند (30) ذیل ماده (80) قانون تشکیلات، وظایف و انتخابات شوراهای اسلامی کشور و انتخاب شهرداران، این </a:t>
            </a:r>
            <a:r>
              <a:rPr lang="fa-IR" b="1" u="sng" dirty="0">
                <a:solidFill>
                  <a:schemeClr val="tx1"/>
                </a:solidFill>
                <a:cs typeface="B Nazanin" panose="00000400000000000000" pitchFamily="2" charset="-78"/>
              </a:rPr>
              <a:t>شورا موظف است </a:t>
            </a:r>
            <a:r>
              <a:rPr lang="fa-IR" b="1" dirty="0">
                <a:solidFill>
                  <a:schemeClr val="tx1"/>
                </a:solidFill>
                <a:cs typeface="B Nazanin" panose="00000400000000000000" pitchFamily="2" charset="-78"/>
              </a:rPr>
              <a:t>بر حسن اداره امور مالی شهرداری و همچنین کلیه سازمان‌ها، مؤسسات و شرکت‌های وابسته و تابعه شهرداری و حفظ سرمایه، دارایی‌ها، اموال عمومی و اختصاصی شهرداری، و نیز بر حساب درآمد و هزینه آنها با </a:t>
            </a:r>
            <a:r>
              <a:rPr lang="fa-IR" b="1" u="sng" dirty="0">
                <a:solidFill>
                  <a:schemeClr val="tx1"/>
                </a:solidFill>
                <a:cs typeface="B Nazanin" panose="00000400000000000000" pitchFamily="2" charset="-78"/>
              </a:rPr>
              <a:t>انتخاب حسابرس رسمی و رسیدگی نهایی به حساب‌های شهرداری از طریق بررسی گزارش‌های مالی و گزارش‌های حسابرسان </a:t>
            </a:r>
            <a:r>
              <a:rPr lang="fa-IR" b="1" dirty="0">
                <a:solidFill>
                  <a:schemeClr val="tx1"/>
                </a:solidFill>
                <a:cs typeface="B Nazanin" panose="00000400000000000000" pitchFamily="2" charset="-78"/>
              </a:rPr>
              <a:t>مزبور مطابق با بند 44 آیین‌نامه مالی شهرداری‌ها نظارت نموده و موارد نقص و تخلف را به شهردار اعلام و پیگیری‌های قانونی لازم را براساس قوانین و مقررات قانونی اعلام و یک نسخه از نتیجه گزارش‌های مزبور را جهت بررسی و هرگونه اقدام قانونی لازم به وزارت کشور ارسال نماید.</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همچنین کلیه پرداخت‌های شهرداری می‌بایست در حدود بودجه مصوب و مستند به اسناد مثبته و با رعایت سایر قوانین و مقررات مالی و معاملاتی شهرداری‌ها باشد که به تصویب شورای اسلامی شهر رسیده است.</a:t>
            </a: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F0EF31D6-2515-42E5-A3EF-B03F24EDFC11}"/>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92</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18845207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D43973-257B-42CF-8F0A-CB9E291831D2}"/>
              </a:ext>
            </a:extLst>
          </p:cNvPr>
          <p:cNvSpPr>
            <a:spLocks noGrp="1"/>
          </p:cNvSpPr>
          <p:nvPr>
            <p:ph idx="1"/>
          </p:nvPr>
        </p:nvSpPr>
        <p:spPr>
          <a:xfrm>
            <a:off x="228600" y="304800"/>
            <a:ext cx="6934200" cy="3880773"/>
          </a:xfrm>
        </p:spPr>
        <p:txBody>
          <a:bodyPr>
            <a:noAutofit/>
          </a:bodyPr>
          <a:lstStyle/>
          <a:p>
            <a:pPr marL="0" indent="0" algn="r" rtl="1">
              <a:lnSpc>
                <a:spcPct val="150000"/>
              </a:lnSpc>
              <a:buNone/>
            </a:pPr>
            <a:r>
              <a:rPr lang="fa-IR" sz="2000" b="1"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کنترل و نظارت بعد از اجرای بودجه</a:t>
            </a:r>
          </a:p>
          <a:p>
            <a:pPr algn="just" rtl="1">
              <a:lnSpc>
                <a:spcPct val="150000"/>
              </a:lnSpc>
              <a:buFont typeface="Wingdings" panose="05000000000000000000" pitchFamily="2" charset="2"/>
              <a:buChar char="v"/>
            </a:pPr>
            <a:r>
              <a:rPr lang="fa-IR" sz="1600" b="1" dirty="0">
                <a:solidFill>
                  <a:schemeClr val="tx1"/>
                </a:solidFill>
                <a:cs typeface="B Nazanin" panose="00000400000000000000" pitchFamily="2" charset="-78"/>
              </a:rPr>
              <a:t>این مرحله از نظارت اصولاً </a:t>
            </a:r>
            <a:r>
              <a:rPr lang="fa-IR" sz="1600" b="1" u="sng" dirty="0">
                <a:solidFill>
                  <a:schemeClr val="tx1"/>
                </a:solidFill>
                <a:cs typeface="B Nazanin" panose="00000400000000000000" pitchFamily="2" charset="-78"/>
              </a:rPr>
              <a:t>پس از انجام خرج</a:t>
            </a:r>
            <a:r>
              <a:rPr lang="fa-IR" sz="1600" b="1" dirty="0">
                <a:solidFill>
                  <a:schemeClr val="tx1"/>
                </a:solidFill>
                <a:cs typeface="B Nazanin" panose="00000400000000000000" pitchFamily="2" charset="-78"/>
              </a:rPr>
              <a:t> و به منظور حصول اطمینان از اعمال کنترل‌های لازم در مورد هزینه‌ها و سایر پرداخت‌ها صورت می‌گیرد. این نوع نظارت از </a:t>
            </a:r>
            <a:r>
              <a:rPr lang="fa-IR" sz="1600" b="1" u="sng" dirty="0">
                <a:solidFill>
                  <a:schemeClr val="tx1"/>
                </a:solidFill>
                <a:cs typeface="B Nazanin" panose="00000400000000000000" pitchFamily="2" charset="-78"/>
              </a:rPr>
              <a:t>وظایف اصلی حسابرسان داخلی و مستقل است</a:t>
            </a:r>
            <a:r>
              <a:rPr lang="fa-IR" sz="1600" b="1" dirty="0">
                <a:solidFill>
                  <a:schemeClr val="tx1"/>
                </a:solidFill>
                <a:cs typeface="B Nazanin" panose="00000400000000000000" pitchFamily="2" charset="-78"/>
              </a:rPr>
              <a:t>.</a:t>
            </a:r>
          </a:p>
          <a:p>
            <a:pPr algn="just" rtl="1">
              <a:lnSpc>
                <a:spcPct val="150000"/>
              </a:lnSpc>
              <a:buFont typeface="Wingdings" panose="05000000000000000000" pitchFamily="2" charset="2"/>
              <a:buChar char="v"/>
            </a:pPr>
            <a:r>
              <a:rPr lang="fa-IR" sz="1600" b="1" dirty="0">
                <a:solidFill>
                  <a:schemeClr val="tx1"/>
                </a:solidFill>
                <a:cs typeface="B Nazanin" panose="00000400000000000000" pitchFamily="2" charset="-78"/>
              </a:rPr>
              <a:t>براساس نظام نظارت مالی سه سطحی پیش‌بینی شده در ماده ۴۴ آیین‌نامه مالی شهرداری‌ها </a:t>
            </a:r>
            <a:r>
              <a:rPr lang="fa-IR" sz="1600" b="1" u="sng" dirty="0">
                <a:solidFill>
                  <a:schemeClr val="tx1"/>
                </a:solidFill>
                <a:cs typeface="B Nazanin" panose="00000400000000000000" pitchFamily="2" charset="-78"/>
              </a:rPr>
              <a:t>وظیفه نظارت مالی بعد از خرج در شهرداری‌ها به حسابرسان داخلی </a:t>
            </a:r>
            <a:r>
              <a:rPr lang="fa-IR" sz="1600" b="1" dirty="0">
                <a:solidFill>
                  <a:schemeClr val="tx1"/>
                </a:solidFill>
                <a:cs typeface="B Nazanin" panose="00000400000000000000" pitchFamily="2" charset="-78"/>
              </a:rPr>
              <a:t>که از کارکنان ثابت شهرداری می‌باشند، حسابرسان وزارت کشور و هم‌چنین حسابرسان مستقل و منتخب شوراهای اسلامی شهر واگذار گردیده است.</a:t>
            </a:r>
          </a:p>
          <a:p>
            <a:pPr algn="just" rtl="1">
              <a:lnSpc>
                <a:spcPct val="150000"/>
              </a:lnSpc>
              <a:buFont typeface="Wingdings" panose="05000000000000000000" pitchFamily="2" charset="2"/>
              <a:buChar char="v"/>
            </a:pPr>
            <a:r>
              <a:rPr lang="fa-IR" sz="1600" b="1" dirty="0">
                <a:solidFill>
                  <a:schemeClr val="tx1"/>
                </a:solidFill>
                <a:cs typeface="B Nazanin" panose="00000400000000000000" pitchFamily="2" charset="-78"/>
              </a:rPr>
              <a:t>به موجب ماده ۷۱ قانون شهرداری‌ها مصوب ۱۳۳۴/۴/۱۱ شهرداری مکلف است </a:t>
            </a:r>
            <a:r>
              <a:rPr lang="fa-IR" sz="1600" b="1" u="sng" dirty="0">
                <a:solidFill>
                  <a:schemeClr val="tx1"/>
                </a:solidFill>
                <a:cs typeface="B Nazanin" panose="00000400000000000000" pitchFamily="2" charset="-78"/>
              </a:rPr>
              <a:t>هر شش ماه یک‌بار منتهی تا پانزدهم ماه بعد به صورت جامع از درآمد و هزینه شهرداری را که به تصویب شورای شهر رسیده</a:t>
            </a:r>
            <a:r>
              <a:rPr lang="fa-IR" sz="1600" b="1" dirty="0">
                <a:solidFill>
                  <a:schemeClr val="tx1"/>
                </a:solidFill>
                <a:cs typeface="B Nazanin" panose="00000400000000000000" pitchFamily="2" charset="-78"/>
              </a:rPr>
              <a:t>، برای اطلاع عمومی منتشر سازد و سه نسخه از آن را به وزارت کشور ارسال نماید.</a:t>
            </a:r>
          </a:p>
          <a:p>
            <a:pPr algn="just" rtl="1">
              <a:lnSpc>
                <a:spcPct val="150000"/>
              </a:lnSpc>
              <a:buFont typeface="Wingdings" panose="05000000000000000000" pitchFamily="2" charset="2"/>
              <a:buChar char="v"/>
            </a:pPr>
            <a:r>
              <a:rPr lang="fa-IR" sz="1600" b="1" dirty="0">
                <a:solidFill>
                  <a:schemeClr val="tx1"/>
                </a:solidFill>
                <a:cs typeface="B Nazanin" panose="00000400000000000000" pitchFamily="2" charset="-78"/>
              </a:rPr>
              <a:t>شهرداری نیز مکلف است </a:t>
            </a:r>
            <a:r>
              <a:rPr lang="fa-IR" sz="1600" b="1" u="sng" dirty="0">
                <a:solidFill>
                  <a:schemeClr val="tx1"/>
                </a:solidFill>
                <a:cs typeface="B Nazanin" panose="00000400000000000000" pitchFamily="2" charset="-78"/>
              </a:rPr>
              <a:t>هر شش ماه یک‌بار آمار کلیه عملیات انجام‌شده </a:t>
            </a:r>
            <a:r>
              <a:rPr lang="fa-IR" sz="1600" b="1" dirty="0">
                <a:solidFill>
                  <a:schemeClr val="tx1"/>
                </a:solidFill>
                <a:cs typeface="B Nazanin" panose="00000400000000000000" pitchFamily="2" charset="-78"/>
              </a:rPr>
              <a:t>از قبیل خیابان‌سازی و ساختمان عمارات و سایر امور اجتماعی و بهداشتی و امثال آن را برای اطلاع عمومی منتشر نموده نسخه‌ای از آن را به </a:t>
            </a:r>
            <a:r>
              <a:rPr lang="fa-IR" sz="1600" b="1" u="sng" dirty="0">
                <a:solidFill>
                  <a:schemeClr val="tx1"/>
                </a:solidFill>
                <a:cs typeface="B Nazanin" panose="00000400000000000000" pitchFamily="2" charset="-78"/>
              </a:rPr>
              <a:t>وزارت کشور </a:t>
            </a:r>
            <a:r>
              <a:rPr lang="fa-IR" sz="1600" b="1" dirty="0">
                <a:solidFill>
                  <a:schemeClr val="tx1"/>
                </a:solidFill>
                <a:cs typeface="B Nazanin" panose="00000400000000000000" pitchFamily="2" charset="-78"/>
              </a:rPr>
              <a:t>بفرستد.</a:t>
            </a:r>
          </a:p>
          <a:p>
            <a:pPr marL="0" indent="0" algn="just" rtl="1">
              <a:lnSpc>
                <a:spcPct val="150000"/>
              </a:lnSpc>
              <a:buNone/>
            </a:pPr>
            <a:endParaRPr lang="en-US" sz="1600" b="1" dirty="0">
              <a:cs typeface="B Nazanin" panose="00000400000000000000" pitchFamily="2" charset="-78"/>
            </a:endParaRPr>
          </a:p>
        </p:txBody>
      </p:sp>
      <p:sp>
        <p:nvSpPr>
          <p:cNvPr id="4" name="Slide Number Placeholder 5">
            <a:extLst>
              <a:ext uri="{FF2B5EF4-FFF2-40B4-BE49-F238E27FC236}">
                <a16:creationId xmlns:a16="http://schemas.microsoft.com/office/drawing/2014/main" id="{68FD1EE4-8121-4EA7-AE79-AFFF0DFDAE87}"/>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93</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416078627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51E48-6000-4EA6-A7D1-E881C8817CD1}"/>
              </a:ext>
            </a:extLst>
          </p:cNvPr>
          <p:cNvSpPr>
            <a:spLocks noGrp="1"/>
          </p:cNvSpPr>
          <p:nvPr>
            <p:ph type="title"/>
          </p:nvPr>
        </p:nvSpPr>
        <p:spPr>
          <a:xfrm>
            <a:off x="381000" y="228600"/>
            <a:ext cx="6347713" cy="838200"/>
          </a:xfrm>
        </p:spPr>
        <p:txBody>
          <a:bodyPr>
            <a:normAutofit/>
          </a:bodyPr>
          <a:lstStyle/>
          <a:p>
            <a:pPr algn="r" rtl="1"/>
            <a:r>
              <a:rPr lang="fa-IR"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rPr>
              <a:t>تفریغ بودجه</a:t>
            </a:r>
            <a:endParaRPr lang="en-US" sz="3000" dirty="0">
              <a:solidFill>
                <a:schemeClr val="accent1">
                  <a:lumMod val="50000"/>
                </a:schemeClr>
              </a:solidFill>
              <a:effectLst>
                <a:outerShdw blurRad="38100" dist="38100" dir="2700000" algn="tl">
                  <a:srgbClr val="000000">
                    <a:alpha val="43137"/>
                  </a:srgbClr>
                </a:outerShdw>
              </a:effectLst>
              <a:cs typeface="B Titr" panose="00000700000000000000" pitchFamily="2" charset="-78"/>
            </a:endParaRPr>
          </a:p>
        </p:txBody>
      </p:sp>
      <p:sp>
        <p:nvSpPr>
          <p:cNvPr id="3" name="Content Placeholder 2">
            <a:extLst>
              <a:ext uri="{FF2B5EF4-FFF2-40B4-BE49-F238E27FC236}">
                <a16:creationId xmlns:a16="http://schemas.microsoft.com/office/drawing/2014/main" id="{786DAF0F-4850-42A8-9093-15C7AD66ED9E}"/>
              </a:ext>
            </a:extLst>
          </p:cNvPr>
          <p:cNvSpPr>
            <a:spLocks noGrp="1"/>
          </p:cNvSpPr>
          <p:nvPr>
            <p:ph idx="1"/>
          </p:nvPr>
        </p:nvSpPr>
        <p:spPr>
          <a:xfrm>
            <a:off x="762000" y="1070113"/>
            <a:ext cx="6347714" cy="4953000"/>
          </a:xfrm>
        </p:spPr>
        <p:txBody>
          <a:bodyPr>
            <a:noAutofit/>
          </a:bodyPr>
          <a:lstStyle/>
          <a:p>
            <a:pPr algn="just" rtl="1">
              <a:lnSpc>
                <a:spcPct val="114000"/>
              </a:lnSpc>
              <a:buFont typeface="Wingdings" panose="05000000000000000000" pitchFamily="2" charset="2"/>
              <a:buChar char="v"/>
            </a:pPr>
            <a:r>
              <a:rPr lang="fa-IR" sz="1600" b="1" dirty="0">
                <a:solidFill>
                  <a:schemeClr val="tx1"/>
                </a:solidFill>
                <a:cs typeface="B Nazanin" panose="00000400000000000000" pitchFamily="2" charset="-78"/>
              </a:rPr>
              <a:t>مجموعه گزارش‌های تکمیلی و با اهمیتی است که </a:t>
            </a:r>
            <a:r>
              <a:rPr lang="fa-IR" sz="1600" b="1" u="sng" dirty="0">
                <a:solidFill>
                  <a:schemeClr val="tx1"/>
                </a:solidFill>
                <a:cs typeface="B Nazanin" panose="00000400000000000000" pitchFamily="2" charset="-78"/>
              </a:rPr>
              <a:t>در آن اطلاعات مربوط به اجرای بودجه سالانه از طریق مقایسه درآمدها و منابع پیش‌بینی شده با درآمدها و منابع واقعی (تحقق یافته و وصولی) </a:t>
            </a:r>
            <a:r>
              <a:rPr lang="fa-IR" sz="1600" b="1" dirty="0">
                <a:solidFill>
                  <a:schemeClr val="tx1"/>
                </a:solidFill>
                <a:cs typeface="B Nazanin" panose="00000400000000000000" pitchFamily="2" charset="-78"/>
              </a:rPr>
              <a:t>و اعتبارات مصوب و تخصیص یافته با مخارج و پرداخت‌های واقعی (تحمل و پرداخت شده)، با هدف ایفای مسئولیت پاسخگویی تنظیم و </a:t>
            </a:r>
            <a:r>
              <a:rPr lang="fa-IR" sz="1600" b="1" u="sng" dirty="0">
                <a:solidFill>
                  <a:schemeClr val="tx1"/>
                </a:solidFill>
                <a:cs typeface="B Nazanin" panose="00000400000000000000" pitchFamily="2" charset="-78"/>
              </a:rPr>
              <a:t>به همراه گزارش مالی شهرداری به شورای اسلامی شهر </a:t>
            </a:r>
            <a:r>
              <a:rPr lang="fa-IR" sz="1600" b="1" dirty="0">
                <a:solidFill>
                  <a:schemeClr val="tx1"/>
                </a:solidFill>
                <a:cs typeface="B Nazanin" panose="00000400000000000000" pitchFamily="2" charset="-78"/>
              </a:rPr>
              <a:t>تسلیم می‌شود. </a:t>
            </a:r>
          </a:p>
          <a:p>
            <a:pPr algn="just" rtl="1">
              <a:lnSpc>
                <a:spcPct val="114000"/>
              </a:lnSpc>
              <a:buFont typeface="Wingdings" panose="05000000000000000000" pitchFamily="2" charset="2"/>
              <a:buChar char="v"/>
            </a:pPr>
            <a:r>
              <a:rPr lang="fa-IR" sz="1600" b="1" dirty="0">
                <a:solidFill>
                  <a:schemeClr val="tx1"/>
                </a:solidFill>
                <a:cs typeface="B Nazanin" panose="00000400000000000000" pitchFamily="2" charset="-78"/>
              </a:rPr>
              <a:t>به موجب قانون شهرداری و آیین‌نامه مالی شهرداری می‌بایست </a:t>
            </a:r>
            <a:r>
              <a:rPr lang="fa-IR" sz="1600" b="1" u="sng" dirty="0">
                <a:solidFill>
                  <a:schemeClr val="tx1"/>
                </a:solidFill>
                <a:cs typeface="B Nazanin" panose="00000400000000000000" pitchFamily="2" charset="-78"/>
              </a:rPr>
              <a:t>گزارش درآمد و هزینه ماهیانه شهرداری</a:t>
            </a:r>
            <a:r>
              <a:rPr lang="fa-IR" sz="1600" b="1" dirty="0">
                <a:solidFill>
                  <a:schemeClr val="tx1"/>
                </a:solidFill>
                <a:cs typeface="B Nazanin" panose="00000400000000000000" pitchFamily="2" charset="-78"/>
              </a:rPr>
              <a:t> به شورای اسلامی شهر و </a:t>
            </a:r>
            <a:r>
              <a:rPr lang="fa-IR" sz="1600" b="1" u="sng" dirty="0">
                <a:solidFill>
                  <a:schemeClr val="tx1"/>
                </a:solidFill>
                <a:cs typeface="B Nazanin" panose="00000400000000000000" pitchFamily="2" charset="-78"/>
              </a:rPr>
              <a:t>همچنین عملکرد شش ماهه </a:t>
            </a:r>
            <a:r>
              <a:rPr lang="fa-IR" sz="1600" b="1" dirty="0">
                <a:solidFill>
                  <a:schemeClr val="tx1"/>
                </a:solidFill>
                <a:cs typeface="B Nazanin" panose="00000400000000000000" pitchFamily="2" charset="-78"/>
              </a:rPr>
              <a:t>آن جهت اطلاع عموم منتشر شود. </a:t>
            </a:r>
          </a:p>
          <a:p>
            <a:pPr algn="just" rtl="1">
              <a:lnSpc>
                <a:spcPct val="114000"/>
              </a:lnSpc>
              <a:buFont typeface="Wingdings" panose="05000000000000000000" pitchFamily="2" charset="2"/>
              <a:buChar char="v"/>
            </a:pPr>
            <a:r>
              <a:rPr lang="fa-IR" sz="1600" b="1" u="sng" dirty="0">
                <a:solidFill>
                  <a:schemeClr val="tx1"/>
                </a:solidFill>
                <a:cs typeface="B Nazanin" panose="00000400000000000000" pitchFamily="2" charset="-78"/>
              </a:rPr>
              <a:t>مطابق ماده 12 قانون درآمدهای پایدار باید تا پایان شهریور ماه </a:t>
            </a:r>
            <a:r>
              <a:rPr lang="fa-IR" sz="1600" b="1" dirty="0">
                <a:solidFill>
                  <a:schemeClr val="tx1"/>
                </a:solidFill>
                <a:cs typeface="B Nazanin" panose="00000400000000000000" pitchFamily="2" charset="-78"/>
              </a:rPr>
              <a:t>هر سال اقدامات لازم برای </a:t>
            </a:r>
            <a:r>
              <a:rPr lang="fa-IR" sz="1600" b="1" u="sng" dirty="0">
                <a:solidFill>
                  <a:schemeClr val="tx1"/>
                </a:solidFill>
                <a:cs typeface="B Nazanin" panose="00000400000000000000" pitchFamily="2" charset="-78"/>
              </a:rPr>
              <a:t>تنظیم تفریغ بودجه سال قبل </a:t>
            </a:r>
            <a:r>
              <a:rPr lang="fa-IR" sz="1600" b="1" dirty="0">
                <a:solidFill>
                  <a:schemeClr val="tx1"/>
                </a:solidFill>
                <a:cs typeface="B Nazanin" panose="00000400000000000000" pitchFamily="2" charset="-78"/>
              </a:rPr>
              <a:t>و تهیه تراز عملیاتی و بررسی نتایج حاصله از اجرای بودجه به عمل آید، به نحوی که تفریغ بودجه شهرداری همراه با گزارش‌های مذکور و صورت‌های مالی به رسیدگی شده حسابرسان منتخب شورای اسلامی شهر ارائه شود.</a:t>
            </a:r>
          </a:p>
          <a:p>
            <a:pPr algn="just" rtl="1">
              <a:lnSpc>
                <a:spcPct val="114000"/>
              </a:lnSpc>
              <a:buFont typeface="Wingdings" panose="05000000000000000000" pitchFamily="2" charset="2"/>
              <a:buChar char="v"/>
            </a:pPr>
            <a:r>
              <a:rPr lang="fa-IR" sz="1600" b="1" u="sng" dirty="0">
                <a:solidFill>
                  <a:schemeClr val="tx1"/>
                </a:solidFill>
                <a:cs typeface="B Nazanin" panose="00000400000000000000" pitchFamily="2" charset="-78"/>
              </a:rPr>
              <a:t>شورای اسلامی شهر نیز باید تا پایان سال تفریغ بودجه شهرداری </a:t>
            </a:r>
            <a:r>
              <a:rPr lang="fa-IR" sz="1600" b="1" dirty="0">
                <a:solidFill>
                  <a:schemeClr val="tx1"/>
                </a:solidFill>
                <a:cs typeface="B Nazanin" panose="00000400000000000000" pitchFamily="2" charset="-78"/>
              </a:rPr>
              <a:t>و گزارش‌های ضمیمه آن را </a:t>
            </a:r>
            <a:r>
              <a:rPr lang="fa-IR" sz="1600" b="1" u="sng" dirty="0">
                <a:solidFill>
                  <a:schemeClr val="tx1"/>
                </a:solidFill>
                <a:cs typeface="B Nazanin" panose="00000400000000000000" pitchFamily="2" charset="-78"/>
              </a:rPr>
              <a:t>رسیدگی و تصویب نم</a:t>
            </a:r>
            <a:r>
              <a:rPr lang="fa-IR" sz="1600" b="1" dirty="0">
                <a:solidFill>
                  <a:schemeClr val="tx1"/>
                </a:solidFill>
                <a:cs typeface="B Nazanin" panose="00000400000000000000" pitchFamily="2" charset="-78"/>
              </a:rPr>
              <a:t>اید. در صورتی‌که ضمن رسیدگی به تفریغ بودجه و گزارش‌های آن، شورای اسلامی شهر احراز کرده، تصمیم مقتضی مبنی بر نحوه پیگیری اتخاذ نماید.</a:t>
            </a:r>
          </a:p>
          <a:p>
            <a:pPr marL="0" indent="0" algn="just" rtl="1">
              <a:lnSpc>
                <a:spcPct val="114000"/>
              </a:lnSpc>
              <a:buNone/>
            </a:pPr>
            <a:endParaRPr lang="en-US" sz="1600"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3BD5F846-E644-4D76-A8AA-5BF51784B3EF}"/>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94</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36633363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17A151-0029-4745-9377-637141340C32}"/>
              </a:ext>
            </a:extLst>
          </p:cNvPr>
          <p:cNvSpPr>
            <a:spLocks noGrp="1"/>
          </p:cNvSpPr>
          <p:nvPr>
            <p:ph idx="1"/>
          </p:nvPr>
        </p:nvSpPr>
        <p:spPr>
          <a:xfrm>
            <a:off x="228600" y="762000"/>
            <a:ext cx="6957313" cy="3880773"/>
          </a:xfrm>
        </p:spPr>
        <p:txBody>
          <a:bodyPr>
            <a:normAutofit lnSpcReduction="10000"/>
          </a:bodyPr>
          <a:lstStyle/>
          <a:p>
            <a:pPr marL="0" indent="0" algn="just" rtl="1">
              <a:lnSpc>
                <a:spcPct val="150000"/>
              </a:lnSpc>
              <a:buNone/>
            </a:pPr>
            <a:r>
              <a:rPr lang="fa-IR" b="1" dirty="0">
                <a:solidFill>
                  <a:schemeClr val="tx1"/>
                </a:solidFill>
                <a:cs typeface="B Nazanin" panose="00000400000000000000" pitchFamily="2" charset="-78"/>
              </a:rPr>
              <a:t>شهرداری موظف است در </a:t>
            </a:r>
            <a:r>
              <a:rPr lang="fa-IR" b="1" u="sng" dirty="0">
                <a:solidFill>
                  <a:schemeClr val="tx1"/>
                </a:solidFill>
                <a:cs typeface="B Nazanin" panose="00000400000000000000" pitchFamily="2" charset="-78"/>
              </a:rPr>
              <a:t>گزارش تفریغ بودجه، ضمن مقایسه بودجه و عملکرد</a:t>
            </a:r>
            <a:r>
              <a:rPr lang="fa-IR" b="1" dirty="0">
                <a:solidFill>
                  <a:schemeClr val="tx1"/>
                </a:solidFill>
                <a:cs typeface="B Nazanin" panose="00000400000000000000" pitchFamily="2" charset="-78"/>
              </a:rPr>
              <a:t>، اطلاعات لازم شامل موارد زیر را برای اعمال نظارت قانونی فراهم سازد:</a:t>
            </a:r>
          </a:p>
          <a:p>
            <a:pPr algn="r" rtl="1">
              <a:lnSpc>
                <a:spcPct val="150000"/>
              </a:lnSpc>
              <a:buFont typeface="Wingdings" panose="05000000000000000000" pitchFamily="2" charset="2"/>
              <a:buChar char="v"/>
            </a:pPr>
            <a:r>
              <a:rPr lang="fa-IR" b="1" dirty="0">
                <a:solidFill>
                  <a:schemeClr val="tx1"/>
                </a:solidFill>
                <a:cs typeface="B Nazanin" panose="00000400000000000000" pitchFamily="2" charset="-78"/>
              </a:rPr>
              <a:t>الف. </a:t>
            </a:r>
            <a:r>
              <a:rPr lang="fa-IR" b="1" u="sng" dirty="0">
                <a:solidFill>
                  <a:schemeClr val="tx1"/>
                </a:solidFill>
                <a:cs typeface="B Nazanin" panose="00000400000000000000" pitchFamily="2" charset="-78"/>
              </a:rPr>
              <a:t>مقایسه بودجه اولیه و نهایی</a:t>
            </a:r>
            <a:r>
              <a:rPr lang="fa-IR" b="1" dirty="0">
                <a:solidFill>
                  <a:schemeClr val="tx1"/>
                </a:solidFill>
                <a:cs typeface="B Nazanin" panose="00000400000000000000" pitchFamily="2" charset="-78"/>
              </a:rPr>
              <a:t>؛</a:t>
            </a:r>
            <a:br>
              <a:rPr lang="fa-IR" b="1" dirty="0">
                <a:solidFill>
                  <a:schemeClr val="tx1"/>
                </a:solidFill>
                <a:cs typeface="B Nazanin" panose="00000400000000000000" pitchFamily="2" charset="-78"/>
              </a:rPr>
            </a:br>
            <a:r>
              <a:rPr lang="fa-IR" b="1" dirty="0">
                <a:solidFill>
                  <a:schemeClr val="tx1"/>
                </a:solidFill>
                <a:cs typeface="B Nazanin" panose="00000400000000000000" pitchFamily="2" charset="-78"/>
              </a:rPr>
              <a:t>ب. مقایسه بودجه نهایی و عملکرد بر اساس یک مبنای قابل مقایسه؛</a:t>
            </a:r>
            <a:br>
              <a:rPr lang="fa-IR" b="1" dirty="0">
                <a:solidFill>
                  <a:schemeClr val="tx1"/>
                </a:solidFill>
                <a:cs typeface="B Nazanin" panose="00000400000000000000" pitchFamily="2" charset="-78"/>
              </a:rPr>
            </a:br>
            <a:r>
              <a:rPr lang="fa-IR" b="1" dirty="0">
                <a:solidFill>
                  <a:schemeClr val="tx1"/>
                </a:solidFill>
                <a:cs typeface="B Nazanin" panose="00000400000000000000" pitchFamily="2" charset="-78"/>
              </a:rPr>
              <a:t>پ. </a:t>
            </a:r>
            <a:r>
              <a:rPr lang="fa-IR" b="1" u="sng" dirty="0">
                <a:solidFill>
                  <a:schemeClr val="tx1"/>
                </a:solidFill>
                <a:cs typeface="B Nazanin" panose="00000400000000000000" pitchFamily="2" charset="-78"/>
              </a:rPr>
              <a:t>افشای دلایل تفاوت‌های با اهمیت بین بودجه نهایی با بودجه اولیه </a:t>
            </a:r>
            <a:r>
              <a:rPr lang="fa-IR" b="1" dirty="0">
                <a:solidFill>
                  <a:schemeClr val="tx1"/>
                </a:solidFill>
                <a:cs typeface="B Nazanin" panose="00000400000000000000" pitchFamily="2" charset="-78"/>
              </a:rPr>
              <a:t>و عملکرد در یادداشت‌های توضیحی.</a:t>
            </a:r>
          </a:p>
          <a:p>
            <a:pPr algn="just" rtl="1">
              <a:lnSpc>
                <a:spcPct val="150000"/>
              </a:lnSpc>
              <a:buFont typeface="Wingdings" panose="05000000000000000000" pitchFamily="2" charset="2"/>
              <a:buChar char="v"/>
            </a:pPr>
            <a:r>
              <a:rPr lang="fa-IR" b="1" dirty="0">
                <a:solidFill>
                  <a:schemeClr val="tx1"/>
                </a:solidFill>
                <a:cs typeface="B Nazanin" panose="00000400000000000000" pitchFamily="2" charset="-78"/>
              </a:rPr>
              <a:t>تبصره: </a:t>
            </a:r>
            <a:r>
              <a:rPr lang="fa-IR" b="1" u="sng" dirty="0">
                <a:solidFill>
                  <a:schemeClr val="tx1"/>
                </a:solidFill>
                <a:cs typeface="B Nazanin" panose="00000400000000000000" pitchFamily="2" charset="-78"/>
              </a:rPr>
              <a:t>پس از مشخص شدن مازاد یا کسری درآمد بر هزینه در گزارش تفریغ </a:t>
            </a:r>
            <a:r>
              <a:rPr lang="fa-IR" b="1" dirty="0">
                <a:solidFill>
                  <a:schemeClr val="tx1"/>
                </a:solidFill>
                <a:cs typeface="B Nazanin" panose="00000400000000000000" pitchFamily="2" charset="-78"/>
              </a:rPr>
              <a:t>(عملکرد) بودجه سالانه، تحت عناوین مازاد درآمد بر هزینه انتقالی از سال قبل صرفاً باید در </a:t>
            </a:r>
            <a:r>
              <a:rPr lang="fa-IR" b="1" u="sng" dirty="0">
                <a:solidFill>
                  <a:schemeClr val="tx1"/>
                </a:solidFill>
                <a:cs typeface="B Nazanin" panose="00000400000000000000" pitchFamily="2" charset="-78"/>
              </a:rPr>
              <a:t>اصلاحیه یا متمم بودجه سال بعد </a:t>
            </a:r>
            <a:r>
              <a:rPr lang="fa-IR" b="1" dirty="0">
                <a:solidFill>
                  <a:schemeClr val="tx1"/>
                </a:solidFill>
                <a:cs typeface="B Nazanin" panose="00000400000000000000" pitchFamily="2" charset="-78"/>
              </a:rPr>
              <a:t>پیش­بینی گردد. </a:t>
            </a:r>
            <a:endParaRPr lang="en-US" b="1" dirty="0">
              <a:solidFill>
                <a:schemeClr val="tx1"/>
              </a:solidFill>
              <a:cs typeface="B Nazanin" panose="00000400000000000000" pitchFamily="2" charset="-78"/>
            </a:endParaRPr>
          </a:p>
          <a:p>
            <a:pPr algn="just" rtl="1">
              <a:lnSpc>
                <a:spcPct val="150000"/>
              </a:lnSpc>
              <a:buFont typeface="Wingdings" panose="05000000000000000000" pitchFamily="2" charset="2"/>
              <a:buChar char="v"/>
            </a:pPr>
            <a:endParaRPr lang="en-US" b="1" dirty="0">
              <a:solidFill>
                <a:schemeClr val="tx1"/>
              </a:solidFill>
              <a:cs typeface="B Nazanin" panose="00000400000000000000" pitchFamily="2" charset="-78"/>
            </a:endParaRPr>
          </a:p>
        </p:txBody>
      </p:sp>
      <p:sp>
        <p:nvSpPr>
          <p:cNvPr id="4" name="Slide Number Placeholder 5">
            <a:extLst>
              <a:ext uri="{FF2B5EF4-FFF2-40B4-BE49-F238E27FC236}">
                <a16:creationId xmlns:a16="http://schemas.microsoft.com/office/drawing/2014/main" id="{12CBC383-98C2-4899-A4A5-E291B664EEEE}"/>
              </a:ext>
            </a:extLst>
          </p:cNvPr>
          <p:cNvSpPr txBox="1">
            <a:spLocks/>
          </p:cNvSpPr>
          <p:nvPr/>
        </p:nvSpPr>
        <p:spPr>
          <a:xfrm>
            <a:off x="8438322" y="6341165"/>
            <a:ext cx="456316" cy="348560"/>
          </a:xfrm>
          <a:prstGeom prst="rect">
            <a:avLst/>
          </a:prstGeom>
          <a:ln/>
        </p:spPr>
        <p:txBody>
          <a:bodyPr vert="horz" lIns="91440" tIns="45720" rIns="91440" bIns="45720" rtlCol="0" anchor="ctr"/>
          <a:lstStyle>
            <a:defPPr>
              <a:defRPr lang="en-US"/>
            </a:defPPr>
            <a:lvl1pPr marL="0" algn="r" defTabSz="914400" rtl="0" eaLnBrk="1" latinLnBrk="0" hangingPunct="1">
              <a:defRPr sz="9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dirty="0">
                <a:solidFill>
                  <a:schemeClr val="tx1"/>
                </a:solidFill>
                <a:cs typeface="B Titr" panose="00000700000000000000" pitchFamily="2" charset="-78"/>
              </a:rPr>
              <a:t>95</a:t>
            </a:r>
            <a:endParaRPr lang="en-US" sz="800" dirty="0">
              <a:solidFill>
                <a:schemeClr val="tx1"/>
              </a:solidFill>
              <a:cs typeface="B Titr" panose="00000700000000000000" pitchFamily="2" charset="-78"/>
            </a:endParaRPr>
          </a:p>
        </p:txBody>
      </p:sp>
    </p:spTree>
    <p:extLst>
      <p:ext uri="{BB962C8B-B14F-4D97-AF65-F5344CB8AC3E}">
        <p14:creationId xmlns:p14="http://schemas.microsoft.com/office/powerpoint/2010/main" val="265558761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E86D9-3850-4237-8F16-39AFB0D10C5E}"/>
              </a:ext>
            </a:extLst>
          </p:cNvPr>
          <p:cNvSpPr>
            <a:spLocks noGrp="1"/>
          </p:cNvSpPr>
          <p:nvPr>
            <p:ph idx="1"/>
          </p:nvPr>
        </p:nvSpPr>
        <p:spPr>
          <a:xfrm>
            <a:off x="914400" y="2514600"/>
            <a:ext cx="6347714" cy="582610"/>
          </a:xfrm>
        </p:spPr>
        <p:txBody>
          <a:bodyPr>
            <a:normAutofit fontScale="92500" lnSpcReduction="10000"/>
          </a:bodyPr>
          <a:lstStyle/>
          <a:p>
            <a:pPr marL="0" indent="0" algn="ctr" rtl="1">
              <a:buNone/>
            </a:pPr>
            <a:r>
              <a:rPr lang="fa-IR" sz="3600" dirty="0">
                <a:solidFill>
                  <a:schemeClr val="accent5">
                    <a:lumMod val="50000"/>
                  </a:schemeClr>
                </a:solidFill>
                <a:cs typeface="B Titr" panose="00000700000000000000" pitchFamily="2" charset="-78"/>
              </a:rPr>
              <a:t>سپاس از توجه شما</a:t>
            </a:r>
            <a:endParaRPr lang="en-US" sz="3600" dirty="0">
              <a:solidFill>
                <a:schemeClr val="accent5">
                  <a:lumMod val="50000"/>
                </a:schemeClr>
              </a:solidFill>
              <a:cs typeface="B Titr" panose="00000700000000000000" pitchFamily="2" charset="-78"/>
            </a:endParaRPr>
          </a:p>
        </p:txBody>
      </p:sp>
    </p:spTree>
    <p:extLst>
      <p:ext uri="{BB962C8B-B14F-4D97-AF65-F5344CB8AC3E}">
        <p14:creationId xmlns:p14="http://schemas.microsoft.com/office/powerpoint/2010/main" val="2513511019"/>
      </p:ext>
    </p:extLst>
  </p:cSld>
  <p:clrMapOvr>
    <a:masterClrMapping/>
  </p:clrMapOvr>
</p:sld>
</file>

<file path=ppt/theme/theme1.xml><?xml version="1.0" encoding="utf-8"?>
<a:theme xmlns:a="http://schemas.openxmlformats.org/drawingml/2006/main" name="Facet">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176304</TotalTime>
  <Words>10926</Words>
  <Application>Microsoft Office PowerPoint</Application>
  <PresentationFormat>On-screen Show (4:3)</PresentationFormat>
  <Paragraphs>647</Paragraphs>
  <Slides>97</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97</vt:i4>
      </vt:variant>
    </vt:vector>
  </HeadingPairs>
  <TitlesOfParts>
    <vt:vector size="107" baseType="lpstr">
      <vt:lpstr>Arial</vt:lpstr>
      <vt:lpstr>Arial Unicode MS</vt:lpstr>
      <vt:lpstr>B Nazanin</vt:lpstr>
      <vt:lpstr>B Titr</vt:lpstr>
      <vt:lpstr>Calibri</vt:lpstr>
      <vt:lpstr>Tahoma</vt:lpstr>
      <vt:lpstr>Trebuchet MS</vt:lpstr>
      <vt:lpstr>Wingdings</vt:lpstr>
      <vt:lpstr>Wingdings 3</vt:lpstr>
      <vt:lpstr>Facet</vt:lpstr>
      <vt:lpstr>اصول بودجه نویسی و اجرای آن در شهرداری ها  امید گشتاسبی   دی ماه 1403</vt:lpstr>
      <vt:lpstr>منابع</vt:lpstr>
      <vt:lpstr>PowerPoint Presentation</vt:lpstr>
      <vt:lpstr>معنای کلمه  بودجه   </vt:lpstr>
      <vt:lpstr>تاریخچه بودجه</vt:lpstr>
      <vt:lpstr>تاریخچه بودجه در ایران</vt:lpstr>
      <vt:lpstr>تعاریف بودجه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اهمیت بودجه بندی در سازمان ها</vt:lpstr>
      <vt:lpstr>تعریف اصول بودجه</vt:lpstr>
      <vt:lpstr>PowerPoint Presentation</vt:lpstr>
      <vt:lpstr>اصل سالانه بودن بودجه</vt:lpstr>
      <vt:lpstr>PowerPoint Presentation</vt:lpstr>
      <vt:lpstr>اصل جامعیت </vt:lpstr>
      <vt:lpstr>اصل شاملیت یا تفصیلی بودن</vt:lpstr>
      <vt:lpstr>اصل تخصیص و عدم تخصیص </vt:lpstr>
      <vt:lpstr>اصل انعطاف پذیری بودجه (استثنائی بر اصل تخصیص و عدم تخصیص) </vt:lpstr>
      <vt:lpstr>اصل تخمینی بودن درآمدها</vt:lpstr>
      <vt:lpstr>انواع بودجه </vt:lpstr>
      <vt:lpstr>بودجه متداول</vt:lpstr>
      <vt:lpstr>بودجه برنامه ای</vt:lpstr>
      <vt:lpstr>بودجه بندی بر مبنای طبقه بندی اقتصادی (GFS)</vt:lpstr>
      <vt:lpstr>طبقه بندی اقتصادی منابع و مصارف بودجه</vt:lpstr>
      <vt:lpstr>بودجه عملیاتی</vt:lpstr>
      <vt:lpstr>سیکل بودجه</vt:lpstr>
      <vt:lpstr>PowerPoint Presentation</vt:lpstr>
      <vt:lpstr>تهیه، تنظیم و پیشنهاد بودجه </vt:lpstr>
      <vt:lpstr>مواد قانونی مربوطه</vt:lpstr>
      <vt:lpstr>تدوین بودجه مطابق با طبقه بندی اقتصادی</vt:lpstr>
      <vt:lpstr>منابع بودجه شهرداری</vt:lpstr>
      <vt:lpstr>واگذاری دارایی های سرمایه ای</vt:lpstr>
      <vt:lpstr>واگذاری دارایی های مالی</vt:lpstr>
      <vt:lpstr>تباصر مربوطه</vt:lpstr>
      <vt:lpstr>PowerPoint Presentation</vt:lpstr>
      <vt:lpstr>ضوابط درآمدی و هزینه کرد اعتبارات</vt:lpstr>
      <vt:lpstr>PowerPoint Presentation</vt:lpstr>
      <vt:lpstr>PowerPoint Presentation</vt:lpstr>
      <vt:lpstr>نحوه تهيه وتنظيم و پيشنهاد بودجه درآمدي </vt:lpstr>
      <vt:lpstr>PowerPoint Presentation</vt:lpstr>
      <vt:lpstr>طبقه­بندی درآمدی </vt:lpstr>
      <vt:lpstr>PowerPoint Presentation</vt:lpstr>
      <vt:lpstr> مصارف بودجه شهرداری</vt:lpstr>
      <vt:lpstr>اعتبارات هزینه ای (بودجه جاری)</vt:lpstr>
      <vt:lpstr>PowerPoint Presentation</vt:lpstr>
      <vt:lpstr>فصل اول : جبران خدمات کارکنان </vt:lpstr>
      <vt:lpstr>فصل دوم: استفاده از کالاها و خدمات</vt:lpstr>
      <vt:lpstr>PowerPoint Presentation</vt:lpstr>
      <vt:lpstr>PowerPoint Presentation</vt:lpstr>
      <vt:lpstr>PowerPoint Presentation</vt:lpstr>
      <vt:lpstr>PowerPoint Presentation</vt:lpstr>
      <vt:lpstr>اعتبارات تملک دارایی های سرمایه ای</vt:lpstr>
      <vt:lpstr>PowerPoint Presentation</vt:lpstr>
      <vt:lpstr>PowerPoint Presentation</vt:lpstr>
      <vt:lpstr>تباصر مربوطه</vt:lpstr>
      <vt:lpstr>تباصر مربوطه</vt:lpstr>
      <vt:lpstr>تباصر مربوطه</vt:lpstr>
      <vt:lpstr>تباصر مربوطه</vt:lpstr>
      <vt:lpstr>فصول تملک دارایی های سرمایه ای (بودجه عمرانی)</vt:lpstr>
      <vt:lpstr>PowerPoint Presentation</vt:lpstr>
      <vt:lpstr>PowerPoint Presentation</vt:lpstr>
      <vt:lpstr>اعتبارات تملک دارایی­های مالی</vt:lpstr>
      <vt:lpstr>تباصر مربوطه</vt:lpstr>
      <vt:lpstr>پرداخت دیون قطعی شده سنواتی شهرداری</vt:lpstr>
      <vt:lpstr>طبقه­بندی عملیاتی</vt:lpstr>
      <vt:lpstr>PowerPoint Presentation</vt:lpstr>
      <vt:lpstr>PowerPoint Presentation</vt:lpstr>
      <vt:lpstr>PowerPoint Presentation</vt:lpstr>
      <vt:lpstr>PowerPoint Presentation</vt:lpstr>
      <vt:lpstr>PowerPoint Presentation</vt:lpstr>
      <vt:lpstr>کدگذاری مصارف بودجه </vt:lpstr>
      <vt:lpstr>PowerPoint Presentation</vt:lpstr>
      <vt:lpstr>PowerPoint Presentation</vt:lpstr>
      <vt:lpstr>فهرست پروژه­های عمرانی پیشنهادی در بودجه سالیانه </vt:lpstr>
      <vt:lpstr>تصویب و اجرای بودجه</vt:lpstr>
      <vt:lpstr>PowerPoint Presentation</vt:lpstr>
      <vt:lpstr>فرآیند اجرای بودجه </vt:lpstr>
      <vt:lpstr>PowerPoint Presentation</vt:lpstr>
      <vt:lpstr>PowerPoint Presentation</vt:lpstr>
      <vt:lpstr>PowerPoint Presentation</vt:lpstr>
      <vt:lpstr>PowerPoint Presentation</vt:lpstr>
      <vt:lpstr>PowerPoint Presentation</vt:lpstr>
      <vt:lpstr>وقوع حوادث غیرمترقبه </vt:lpstr>
      <vt:lpstr>کنترل و نظارت بر اجرای بودجه</vt:lpstr>
      <vt:lpstr>PowerPoint Presentation</vt:lpstr>
      <vt:lpstr>PowerPoint Presentation</vt:lpstr>
      <vt:lpstr>PowerPoint Presentation</vt:lpstr>
      <vt:lpstr>PowerPoint Presentation</vt:lpstr>
      <vt:lpstr>PowerPoint Presentation</vt:lpstr>
      <vt:lpstr>تفریغ بودجه</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srs</dc:creator>
  <cp:lastModifiedBy>hossien amini</cp:lastModifiedBy>
  <cp:revision>733</cp:revision>
  <dcterms:created xsi:type="dcterms:W3CDTF">2006-08-16T00:00:00Z</dcterms:created>
  <dcterms:modified xsi:type="dcterms:W3CDTF">2025-01-05T05:29:46Z</dcterms:modified>
</cp:coreProperties>
</file>